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99" r:id="rId3"/>
    <p:sldId id="300" r:id="rId4"/>
    <p:sldId id="288" r:id="rId5"/>
    <p:sldId id="301" r:id="rId6"/>
    <p:sldId id="302" r:id="rId7"/>
    <p:sldId id="303" r:id="rId8"/>
    <p:sldId id="304" r:id="rId9"/>
    <p:sldId id="293" r:id="rId10"/>
    <p:sldId id="294" r:id="rId11"/>
    <p:sldId id="285" r:id="rId12"/>
    <p:sldId id="295" r:id="rId13"/>
    <p:sldId id="296" r:id="rId14"/>
    <p:sldId id="297" r:id="rId15"/>
    <p:sldId id="305" r:id="rId16"/>
  </p:sldIdLst>
  <p:sldSz cx="18288000" cy="10287000"/>
  <p:notesSz cx="10287000" cy="18288000"/>
  <p:embeddedFontLst>
    <p:embeddedFont>
      <p:font typeface="Raleway ExtraBold" pitchFamily="2" charset="-52"/>
      <p:bold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Raleway" pitchFamily="2" charset="-52"/>
      <p:regular r:id="rId24"/>
      <p:bold r:id="rId25"/>
      <p:italic r:id="rId26"/>
      <p:boldItalic r:id="rId27"/>
    </p:embeddedFont>
    <p:embeddedFont>
      <p:font typeface="Raleway SemiBold" pitchFamily="2" charset="-52"/>
      <p:regular r:id="rId28"/>
      <p:bold r:id="rId29"/>
      <p:italic r:id="rId30"/>
      <p:boldItalic r:id="rId31"/>
    </p:embeddedFont>
    <p:embeddedFont>
      <p:font typeface="Open Sans" panose="020B060402020202020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494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9" roundtripDataSignature="AMtx7mhMuaQ7iX+Sny3Rl1dojrr3fwFE3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41D8"/>
    <a:srgbClr val="FF4178"/>
    <a:srgbClr val="FFFFFF"/>
    <a:srgbClr val="3ADAA5"/>
    <a:srgbClr val="A4EE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3CAF567-2FEC-49CB-B65F-1B63F41B6D00}">
  <a:tblStyle styleId="{C3CAF567-2FEC-49CB-B65F-1B63F41B6D0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42" autoAdjust="0"/>
    <p:restoredTop sz="96814" autoAdjust="0"/>
  </p:normalViewPr>
  <p:slideViewPr>
    <p:cSldViewPr snapToGrid="0">
      <p:cViewPr>
        <p:scale>
          <a:sx n="42" d="100"/>
          <a:sy n="42" d="100"/>
        </p:scale>
        <p:origin x="88" y="296"/>
      </p:cViewPr>
      <p:guideLst>
        <p:guide orient="horz" pos="1494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66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60" Type="http://schemas.openxmlformats.org/officeDocument/2006/relationships/presProps" Target="presProps.xml"/><Relationship Id="rId65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64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59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" name="Google Shape;1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97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88979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97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1495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97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32502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97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78958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055a2c2126_0_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571500"/>
            <a:ext cx="2743200" cy="1543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g3055a2c2126_0_339:notes"/>
          <p:cNvSpPr txBox="1">
            <a:spLocks noGrp="1"/>
          </p:cNvSpPr>
          <p:nvPr>
            <p:ph type="body" idx="1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3055a2c2126_0_339:notes"/>
          <p:cNvSpPr txBox="1">
            <a:spLocks noGrp="1"/>
          </p:cNvSpPr>
          <p:nvPr>
            <p:ph type="sldNum" idx="12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6940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4726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3845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7553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1652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2639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5220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97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9778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97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3113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bg>
      <p:bgPr>
        <a:solidFill>
          <a:schemeClr val="l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8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19400" y="0"/>
            <a:ext cx="154686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750695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1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2500" y="828675"/>
            <a:ext cx="18669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"/>
          <p:cNvSpPr/>
          <p:nvPr/>
        </p:nvSpPr>
        <p:spPr>
          <a:xfrm>
            <a:off x="952500" y="2623978"/>
            <a:ext cx="14601825" cy="3879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765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Raleway ExtraBold"/>
              <a:buNone/>
            </a:pPr>
            <a:r>
              <a:rPr lang="ru-RU" sz="10000" dirty="0">
                <a:solidFill>
                  <a:srgbClr val="FFFFFF"/>
                </a:solidFill>
                <a:latin typeface="Raleway ExtraBold"/>
                <a:ea typeface="Calibri"/>
                <a:cs typeface="Calibri"/>
                <a:sym typeface="Raleway ExtraBold"/>
              </a:rPr>
              <a:t>Сравниваем технологии, делаем выводы</a:t>
            </a:r>
            <a:endParaRPr sz="10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629;p23"/>
          <p:cNvSpPr/>
          <p:nvPr/>
        </p:nvSpPr>
        <p:spPr>
          <a:xfrm>
            <a:off x="952500" y="6814294"/>
            <a:ext cx="4583049" cy="441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793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 SemiBold"/>
              <a:buNone/>
            </a:pPr>
            <a:r>
              <a:rPr lang="ru-RU" sz="3000" dirty="0" smtClean="0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Александр </a:t>
            </a:r>
            <a:r>
              <a:rPr lang="en-US" sz="3000" b="0" i="0" u="none" strike="noStrike" cap="none" dirty="0" smtClean="0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 </a:t>
            </a:r>
            <a:r>
              <a:rPr lang="ru-RU" sz="3000" b="0" i="0" u="none" strike="noStrike" cap="none" dirty="0" err="1" smtClean="0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Крук</a:t>
            </a:r>
            <a:endParaRPr sz="3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630;p23"/>
          <p:cNvSpPr/>
          <p:nvPr/>
        </p:nvSpPr>
        <p:spPr>
          <a:xfrm>
            <a:off x="952500" y="7480917"/>
            <a:ext cx="3677527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794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</a:pPr>
            <a:r>
              <a:rPr lang="ru-RU" sz="1800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Руководитель отдела </a:t>
            </a:r>
            <a:r>
              <a:rPr lang="ru-RU" sz="2000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методологии</a:t>
            </a:r>
          </a:p>
          <a:p>
            <a:pPr marL="0" marR="0" lvl="0" indent="0" algn="l" rtl="0">
              <a:lnSpc>
                <a:spcPct val="10794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</a:pPr>
            <a:r>
              <a:rPr lang="ru-RU" sz="2000" b="0" i="0" u="none" strike="noStrike" cap="none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«ФОРСАЙТ»</a:t>
            </a:r>
            <a:endParaRPr sz="20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497;p21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499" y="2522030"/>
            <a:ext cx="7953757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7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468600" y="828675"/>
            <a:ext cx="18669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7"/>
          <p:cNvSpPr/>
          <p:nvPr/>
        </p:nvSpPr>
        <p:spPr>
          <a:xfrm>
            <a:off x="952499" y="600075"/>
            <a:ext cx="11862749" cy="97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7950"/>
              </a:lnSpc>
              <a:spcBef>
                <a:spcPts val="0"/>
              </a:spcBef>
              <a:spcAft>
                <a:spcPts val="0"/>
              </a:spcAft>
              <a:buClr>
                <a:srgbClr val="1241D8"/>
              </a:buClr>
              <a:buSzPts val="6000"/>
              <a:buFont typeface="Raleway"/>
              <a:buNone/>
            </a:pPr>
            <a:r>
              <a:rPr lang="ru-RU" sz="6000" b="1" dirty="0" smtClean="0">
                <a:solidFill>
                  <a:srgbClr val="1241D8"/>
                </a:solidFill>
                <a:latin typeface="Raleway"/>
                <a:ea typeface="Calibri"/>
                <a:cs typeface="Calibri"/>
                <a:sym typeface="Raleway"/>
              </a:rPr>
              <a:t>Визуализация </a:t>
            </a:r>
            <a:r>
              <a:rPr lang="ru-RU" sz="6000" b="1" dirty="0">
                <a:solidFill>
                  <a:srgbClr val="1241D8"/>
                </a:solidFill>
                <a:latin typeface="Raleway"/>
                <a:ea typeface="Calibri"/>
                <a:cs typeface="Calibri"/>
                <a:sym typeface="Raleway"/>
              </a:rPr>
              <a:t>данных</a:t>
            </a:r>
          </a:p>
          <a:p>
            <a:pPr marL="0" marR="0" lvl="0" indent="0" algn="l" rtl="0">
              <a:lnSpc>
                <a:spcPct val="107950"/>
              </a:lnSpc>
              <a:spcBef>
                <a:spcPts val="0"/>
              </a:spcBef>
              <a:spcAft>
                <a:spcPts val="0"/>
              </a:spcAft>
              <a:buClr>
                <a:srgbClr val="1241D8"/>
              </a:buClr>
              <a:buSzPts val="6000"/>
              <a:buFont typeface="Raleway"/>
              <a:buNone/>
            </a:pPr>
            <a:r>
              <a:rPr lang="en-US" sz="6000" b="1" dirty="0">
                <a:solidFill>
                  <a:srgbClr val="1241D8"/>
                </a:solidFill>
                <a:latin typeface="Raleway"/>
                <a:ea typeface="Calibri"/>
                <a:cs typeface="Calibri"/>
                <a:sym typeface="Raleway"/>
              </a:rPr>
              <a:t/>
            </a:r>
            <a:br>
              <a:rPr lang="en-US" sz="6000" b="1" dirty="0">
                <a:solidFill>
                  <a:srgbClr val="1241D8"/>
                </a:solidFill>
                <a:latin typeface="Raleway"/>
                <a:ea typeface="Calibri"/>
                <a:cs typeface="Calibri"/>
                <a:sym typeface="Raleway"/>
              </a:rPr>
            </a:br>
            <a:r>
              <a:rPr lang="ru-RU" sz="6000" b="1" dirty="0">
                <a:solidFill>
                  <a:srgbClr val="1241D8"/>
                </a:solidFill>
                <a:latin typeface="Raleway"/>
                <a:ea typeface="Calibri"/>
                <a:cs typeface="Calibri"/>
                <a:sym typeface="Raleway"/>
              </a:rPr>
              <a:t> </a:t>
            </a:r>
          </a:p>
        </p:txBody>
      </p:sp>
      <p:sp>
        <p:nvSpPr>
          <p:cNvPr id="8" name="Google Shape;185;p9">
            <a:extLst>
              <a:ext uri="{FF2B5EF4-FFF2-40B4-BE49-F238E27FC236}">
                <a16:creationId xmlns:a16="http://schemas.microsoft.com/office/drawing/2014/main" id="{7916A502-1945-BA3B-CD1A-2CA86BAB949A}"/>
              </a:ext>
            </a:extLst>
          </p:cNvPr>
          <p:cNvSpPr/>
          <p:nvPr/>
        </p:nvSpPr>
        <p:spPr>
          <a:xfrm>
            <a:off x="1391411" y="3439423"/>
            <a:ext cx="7057645" cy="2406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10500"/>
              </a:lnSpc>
              <a:buClr>
                <a:srgbClr val="141A1B"/>
              </a:buClr>
              <a:buSzPts val="2400"/>
              <a:buFont typeface="Raleway"/>
              <a:buNone/>
            </a:pPr>
            <a:r>
              <a:rPr lang="ru-RU" sz="3600" b="1" dirty="0">
                <a:solidFill>
                  <a:srgbClr val="141A1B"/>
                </a:solidFill>
                <a:latin typeface="Raleway"/>
                <a:ea typeface="Raleway"/>
                <a:cs typeface="Raleway"/>
                <a:sym typeface="Raleway SemiBold"/>
              </a:rPr>
              <a:t>От простого к сложному или какая может быть инфографика</a:t>
            </a:r>
            <a:endParaRPr sz="3600" b="1" dirty="0">
              <a:solidFill>
                <a:srgbClr val="141A1B"/>
              </a:solidFill>
              <a:latin typeface="Raleway"/>
              <a:ea typeface="Raleway"/>
              <a:cs typeface="Raleway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50F32A-EC73-A256-95FD-97406219D63B}"/>
              </a:ext>
            </a:extLst>
          </p:cNvPr>
          <p:cNvSpPr txBox="1"/>
          <p:nvPr/>
        </p:nvSpPr>
        <p:spPr>
          <a:xfrm>
            <a:off x="1391411" y="6006812"/>
            <a:ext cx="13146917" cy="1578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9055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41D8"/>
              </a:buClr>
              <a:buSzPct val="90000"/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Open Sans"/>
              </a:rPr>
              <a:t>Простые </a:t>
            </a:r>
            <a:r>
              <a:rPr lang="ru-RU" sz="2800" dirty="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Open Sans"/>
              </a:rPr>
              <a:t>графики и диаграммы</a:t>
            </a:r>
          </a:p>
          <a:p>
            <a:pPr marL="59055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41D8"/>
              </a:buClr>
              <a:buSzPct val="90000"/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Open Sans"/>
              </a:rPr>
              <a:t>Картографическое отображение</a:t>
            </a:r>
            <a:endParaRPr lang="en-US" sz="2800" dirty="0" smtClean="0">
              <a:solidFill>
                <a:srgbClr val="141A1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59055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41D8"/>
              </a:buClr>
              <a:buSzPct val="90000"/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Open Sans"/>
              </a:rPr>
              <a:t>Абстрактные </a:t>
            </a:r>
            <a:r>
              <a:rPr lang="ru-RU" sz="2800" dirty="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Open Sans"/>
              </a:rPr>
              <a:t>мнемосхемы</a:t>
            </a:r>
          </a:p>
        </p:txBody>
      </p:sp>
      <p:pic>
        <p:nvPicPr>
          <p:cNvPr id="7" name="Google Shape;27;p2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91775" y="2407730"/>
            <a:ext cx="7896225" cy="6057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8159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7EB5D2A2-DCC2-DF04-45A0-AA564591E3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0" t="-8663" r="16269"/>
          <a:stretch/>
        </p:blipFill>
        <p:spPr bwMode="auto">
          <a:xfrm>
            <a:off x="980940" y="2853461"/>
            <a:ext cx="7180422" cy="61151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DC5D974-E6DE-78D7-9533-53C9357D69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5632" y="2853461"/>
            <a:ext cx="8626662" cy="611519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99" name="Google Shape;99;p7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468600" y="828675"/>
            <a:ext cx="18669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02;p7">
            <a:extLst>
              <a:ext uri="{FF2B5EF4-FFF2-40B4-BE49-F238E27FC236}">
                <a16:creationId xmlns:a16="http://schemas.microsoft.com/office/drawing/2014/main" id="{74A2E832-D3BA-FFE5-64F3-4618584215A7}"/>
              </a:ext>
            </a:extLst>
          </p:cNvPr>
          <p:cNvSpPr/>
          <p:nvPr/>
        </p:nvSpPr>
        <p:spPr>
          <a:xfrm>
            <a:off x="952499" y="600075"/>
            <a:ext cx="11862749" cy="97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7950"/>
              </a:lnSpc>
              <a:spcBef>
                <a:spcPts val="0"/>
              </a:spcBef>
              <a:spcAft>
                <a:spcPts val="0"/>
              </a:spcAft>
              <a:buClr>
                <a:srgbClr val="1241D8"/>
              </a:buClr>
              <a:buSzPts val="6000"/>
              <a:buFont typeface="Raleway"/>
              <a:buNone/>
            </a:pPr>
            <a:r>
              <a:rPr lang="ru-RU" sz="6000" b="1" dirty="0" smtClean="0">
                <a:solidFill>
                  <a:srgbClr val="1241D8"/>
                </a:solidFill>
                <a:latin typeface="Raleway"/>
                <a:ea typeface="Calibri"/>
                <a:cs typeface="Calibri"/>
                <a:sym typeface="Raleway"/>
              </a:rPr>
              <a:t>Визуализация </a:t>
            </a:r>
            <a:r>
              <a:rPr lang="ru-RU" sz="6000" b="1" dirty="0">
                <a:solidFill>
                  <a:srgbClr val="1241D8"/>
                </a:solidFill>
                <a:latin typeface="Raleway"/>
                <a:ea typeface="Calibri"/>
                <a:cs typeface="Calibri"/>
                <a:sym typeface="Raleway"/>
              </a:rPr>
              <a:t>данных</a:t>
            </a:r>
          </a:p>
          <a:p>
            <a:pPr marL="0" marR="0" lvl="0" indent="0" algn="l" rtl="0">
              <a:lnSpc>
                <a:spcPct val="107950"/>
              </a:lnSpc>
              <a:spcBef>
                <a:spcPts val="0"/>
              </a:spcBef>
              <a:spcAft>
                <a:spcPts val="0"/>
              </a:spcAft>
              <a:buClr>
                <a:srgbClr val="1241D8"/>
              </a:buClr>
              <a:buSzPts val="6000"/>
              <a:buFont typeface="Raleway"/>
              <a:buNone/>
            </a:pPr>
            <a:r>
              <a:rPr lang="en-US" sz="6000" b="1" dirty="0">
                <a:solidFill>
                  <a:srgbClr val="1241D8"/>
                </a:solidFill>
                <a:latin typeface="Raleway"/>
                <a:ea typeface="Calibri"/>
                <a:cs typeface="Calibri"/>
                <a:sym typeface="Raleway"/>
              </a:rPr>
              <a:t/>
            </a:r>
            <a:br>
              <a:rPr lang="en-US" sz="6000" b="1" dirty="0">
                <a:solidFill>
                  <a:srgbClr val="1241D8"/>
                </a:solidFill>
                <a:latin typeface="Raleway"/>
                <a:ea typeface="Calibri"/>
                <a:cs typeface="Calibri"/>
                <a:sym typeface="Raleway"/>
              </a:rPr>
            </a:br>
            <a:r>
              <a:rPr lang="ru-RU" sz="6000" b="1" dirty="0">
                <a:solidFill>
                  <a:srgbClr val="1241D8"/>
                </a:solidFill>
                <a:latin typeface="Raleway"/>
                <a:ea typeface="Calibri"/>
                <a:cs typeface="Calibri"/>
                <a:sym typeface="Raleway"/>
              </a:rPr>
              <a:t> </a:t>
            </a:r>
          </a:p>
        </p:txBody>
      </p:sp>
      <p:sp>
        <p:nvSpPr>
          <p:cNvPr id="3" name="Google Shape;185;p9">
            <a:extLst>
              <a:ext uri="{FF2B5EF4-FFF2-40B4-BE49-F238E27FC236}">
                <a16:creationId xmlns:a16="http://schemas.microsoft.com/office/drawing/2014/main" id="{F685CA05-EE8C-189D-97E5-B9BCF7326CAA}"/>
              </a:ext>
            </a:extLst>
          </p:cNvPr>
          <p:cNvSpPr/>
          <p:nvPr/>
        </p:nvSpPr>
        <p:spPr>
          <a:xfrm>
            <a:off x="980940" y="1969655"/>
            <a:ext cx="7208862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10500"/>
              </a:lnSpc>
              <a:buClr>
                <a:srgbClr val="141A1B"/>
              </a:buClr>
              <a:buSzPts val="2400"/>
              <a:buFont typeface="Raleway"/>
              <a:buNone/>
            </a:pPr>
            <a:r>
              <a:rPr lang="ru-RU" sz="2400" b="1" dirty="0">
                <a:solidFill>
                  <a:srgbClr val="141A1B"/>
                </a:solidFill>
                <a:latin typeface="Raleway"/>
                <a:ea typeface="Raleway"/>
                <a:cs typeface="Raleway"/>
                <a:sym typeface="Raleway SemiBold"/>
              </a:rPr>
              <a:t>Простые графики и диаграммы</a:t>
            </a:r>
            <a:endParaRPr sz="2400" b="1" dirty="0">
              <a:solidFill>
                <a:srgbClr val="141A1B"/>
              </a:solidFill>
              <a:latin typeface="Raleway"/>
              <a:ea typeface="Raleway"/>
              <a:cs typeface="Raleway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8110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7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68600" y="828675"/>
            <a:ext cx="18669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7"/>
          <p:cNvSpPr/>
          <p:nvPr/>
        </p:nvSpPr>
        <p:spPr>
          <a:xfrm>
            <a:off x="952499" y="600075"/>
            <a:ext cx="11862749" cy="97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7950"/>
              </a:lnSpc>
              <a:spcBef>
                <a:spcPts val="0"/>
              </a:spcBef>
              <a:spcAft>
                <a:spcPts val="0"/>
              </a:spcAft>
              <a:buClr>
                <a:srgbClr val="1241D8"/>
              </a:buClr>
              <a:buSzPts val="6000"/>
              <a:buFont typeface="Raleway"/>
              <a:buNone/>
            </a:pPr>
            <a:r>
              <a:rPr lang="ru-RU" sz="6000" b="1" dirty="0" smtClean="0">
                <a:solidFill>
                  <a:srgbClr val="1241D8"/>
                </a:solidFill>
                <a:latin typeface="Raleway"/>
                <a:ea typeface="Calibri"/>
                <a:cs typeface="Calibri"/>
                <a:sym typeface="Raleway"/>
              </a:rPr>
              <a:t>Визуализация </a:t>
            </a:r>
            <a:r>
              <a:rPr lang="ru-RU" sz="6000" b="1" dirty="0">
                <a:solidFill>
                  <a:srgbClr val="1241D8"/>
                </a:solidFill>
                <a:latin typeface="Raleway"/>
                <a:ea typeface="Calibri"/>
                <a:cs typeface="Calibri"/>
                <a:sym typeface="Raleway"/>
              </a:rPr>
              <a:t>данных</a:t>
            </a:r>
          </a:p>
          <a:p>
            <a:pPr marL="0" marR="0" lvl="0" indent="0" algn="l" rtl="0">
              <a:lnSpc>
                <a:spcPct val="107950"/>
              </a:lnSpc>
              <a:spcBef>
                <a:spcPts val="0"/>
              </a:spcBef>
              <a:spcAft>
                <a:spcPts val="0"/>
              </a:spcAft>
              <a:buClr>
                <a:srgbClr val="1241D8"/>
              </a:buClr>
              <a:buSzPts val="6000"/>
              <a:buFont typeface="Raleway"/>
              <a:buNone/>
            </a:pPr>
            <a:r>
              <a:rPr lang="en-US" sz="6000" b="1" dirty="0">
                <a:solidFill>
                  <a:srgbClr val="1241D8"/>
                </a:solidFill>
                <a:latin typeface="Raleway"/>
                <a:ea typeface="Calibri"/>
                <a:cs typeface="Calibri"/>
                <a:sym typeface="Raleway"/>
              </a:rPr>
              <a:t/>
            </a:r>
            <a:br>
              <a:rPr lang="en-US" sz="6000" b="1" dirty="0">
                <a:solidFill>
                  <a:srgbClr val="1241D8"/>
                </a:solidFill>
                <a:latin typeface="Raleway"/>
                <a:ea typeface="Calibri"/>
                <a:cs typeface="Calibri"/>
                <a:sym typeface="Raleway"/>
              </a:rPr>
            </a:br>
            <a:r>
              <a:rPr lang="ru-RU" sz="6000" b="1" dirty="0">
                <a:solidFill>
                  <a:srgbClr val="1241D8"/>
                </a:solidFill>
                <a:latin typeface="Raleway"/>
                <a:ea typeface="Calibri"/>
                <a:cs typeface="Calibri"/>
                <a:sym typeface="Raleway"/>
              </a:rPr>
              <a:t> </a:t>
            </a:r>
          </a:p>
        </p:txBody>
      </p:sp>
      <p:sp>
        <p:nvSpPr>
          <p:cNvPr id="2" name="Google Shape;185;p9">
            <a:extLst>
              <a:ext uri="{FF2B5EF4-FFF2-40B4-BE49-F238E27FC236}">
                <a16:creationId xmlns:a16="http://schemas.microsoft.com/office/drawing/2014/main" id="{A0370185-7B48-8695-89D8-4EFBC3241F3C}"/>
              </a:ext>
            </a:extLst>
          </p:cNvPr>
          <p:cNvSpPr/>
          <p:nvPr/>
        </p:nvSpPr>
        <p:spPr>
          <a:xfrm>
            <a:off x="952499" y="1976355"/>
            <a:ext cx="15042677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10500"/>
              </a:lnSpc>
              <a:buClr>
                <a:srgbClr val="141A1B"/>
              </a:buClr>
              <a:buSzPts val="2400"/>
              <a:buFont typeface="Raleway"/>
              <a:buNone/>
            </a:pPr>
            <a:r>
              <a:rPr lang="ru-RU" sz="2400" b="1" dirty="0">
                <a:solidFill>
                  <a:srgbClr val="141A1B"/>
                </a:solidFill>
                <a:latin typeface="Raleway"/>
                <a:ea typeface="Raleway"/>
                <a:cs typeface="Raleway"/>
                <a:sym typeface="Raleway SemiBold"/>
              </a:rPr>
              <a:t>Картографическое отображение</a:t>
            </a:r>
            <a:endParaRPr sz="2400" b="1" dirty="0">
              <a:solidFill>
                <a:srgbClr val="141A1B"/>
              </a:solidFill>
              <a:latin typeface="Raleway"/>
              <a:ea typeface="Raleway"/>
              <a:cs typeface="Raleway"/>
              <a:sym typeface="Calibri"/>
            </a:endParaRPr>
          </a:p>
        </p:txBody>
      </p:sp>
      <p:sp>
        <p:nvSpPr>
          <p:cNvPr id="8" name="Google Shape;185;p9">
            <a:extLst>
              <a:ext uri="{FF2B5EF4-FFF2-40B4-BE49-F238E27FC236}">
                <a16:creationId xmlns:a16="http://schemas.microsoft.com/office/drawing/2014/main" id="{7916A502-1945-BA3B-CD1A-2CA86BAB949A}"/>
              </a:ext>
            </a:extLst>
          </p:cNvPr>
          <p:cNvSpPr/>
          <p:nvPr/>
        </p:nvSpPr>
        <p:spPr>
          <a:xfrm>
            <a:off x="952499" y="3228810"/>
            <a:ext cx="3793674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7933"/>
              </a:lnSpc>
              <a:spcBef>
                <a:spcPts val="0"/>
              </a:spcBef>
              <a:spcAft>
                <a:spcPts val="0"/>
              </a:spcAft>
              <a:buClr>
                <a:srgbClr val="1241D8"/>
              </a:buClr>
              <a:buSzPts val="3000"/>
              <a:buFont typeface="Raleway SemiBold"/>
              <a:buNone/>
            </a:pPr>
            <a:r>
              <a:rPr lang="en-US" sz="3000" b="0" i="0" u="none" strike="noStrike" cap="none" dirty="0" err="1">
                <a:solidFill>
                  <a:srgbClr val="1241D8"/>
                </a:solidFill>
                <a:latin typeface="Raleway SemiBold"/>
                <a:ea typeface="Calibri"/>
                <a:cs typeface="Calibri"/>
                <a:sym typeface="Raleway SemiBold"/>
              </a:rPr>
              <a:t>Gis</a:t>
            </a:r>
            <a:r>
              <a:rPr lang="ru-RU" sz="3000" b="0" i="0" u="none" strike="noStrike" cap="none" dirty="0">
                <a:solidFill>
                  <a:srgbClr val="1241D8"/>
                </a:solidFill>
                <a:latin typeface="Raleway SemiBold"/>
                <a:ea typeface="Calibri"/>
                <a:cs typeface="Calibri"/>
                <a:sym typeface="Raleway SemiBold"/>
              </a:rPr>
              <a:t>-системы</a:t>
            </a:r>
          </a:p>
        </p:txBody>
      </p:sp>
      <p:sp>
        <p:nvSpPr>
          <p:cNvPr id="3" name="Google Shape;185;p9">
            <a:extLst>
              <a:ext uri="{FF2B5EF4-FFF2-40B4-BE49-F238E27FC236}">
                <a16:creationId xmlns:a16="http://schemas.microsoft.com/office/drawing/2014/main" id="{5A43B463-0B35-A4A9-2D04-8DAEF6B57367}"/>
              </a:ext>
            </a:extLst>
          </p:cNvPr>
          <p:cNvSpPr/>
          <p:nvPr/>
        </p:nvSpPr>
        <p:spPr>
          <a:xfrm>
            <a:off x="4746173" y="3228810"/>
            <a:ext cx="5568857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7933"/>
              </a:lnSpc>
              <a:spcBef>
                <a:spcPts val="0"/>
              </a:spcBef>
              <a:spcAft>
                <a:spcPts val="0"/>
              </a:spcAft>
              <a:buClr>
                <a:srgbClr val="1241D8"/>
              </a:buClr>
              <a:buSzPts val="3000"/>
              <a:buFont typeface="Raleway SemiBold"/>
              <a:buNone/>
            </a:pPr>
            <a:r>
              <a:rPr lang="ru-RU" sz="3000" dirty="0">
                <a:solidFill>
                  <a:srgbClr val="1241D8"/>
                </a:solidFill>
                <a:latin typeface="Raleway SemiBold"/>
                <a:ea typeface="Calibri"/>
                <a:cs typeface="Calibri"/>
                <a:sym typeface="Raleway SemiBold"/>
              </a:rPr>
              <a:t>Нативные картосхемы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16A01C-EA03-1329-994B-E3820E834B4B}"/>
              </a:ext>
            </a:extLst>
          </p:cNvPr>
          <p:cNvSpPr txBox="1"/>
          <p:nvPr/>
        </p:nvSpPr>
        <p:spPr>
          <a:xfrm>
            <a:off x="952499" y="4039388"/>
            <a:ext cx="4693560" cy="1338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00050" indent="-285750">
              <a:lnSpc>
                <a:spcPct val="150000"/>
              </a:lnSpc>
              <a:buClr>
                <a:srgbClr val="1241D8"/>
              </a:buClr>
              <a:buSzPts val="1800"/>
              <a:buFont typeface="Wingdings" panose="05000000000000000000" pitchFamily="2" charset="2"/>
              <a:buChar char="§"/>
              <a:defRPr sz="200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defRPr>
            </a:lvl1pPr>
          </a:lstStyle>
          <a:p>
            <a:r>
              <a:rPr lang="ru-RU" dirty="0">
                <a:sym typeface="Open Sans"/>
              </a:rPr>
              <a:t>Заливка областей</a:t>
            </a:r>
          </a:p>
          <a:p>
            <a:r>
              <a:rPr lang="ru-RU" dirty="0">
                <a:sym typeface="Open Sans"/>
              </a:rPr>
              <a:t>Маркеры</a:t>
            </a:r>
          </a:p>
          <a:p>
            <a:r>
              <a:rPr lang="ru-RU" dirty="0">
                <a:sym typeface="Open Sans"/>
              </a:rPr>
              <a:t>Круговые маркеры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F0A796-AAC9-FA81-05E8-4539E1EB362E}"/>
              </a:ext>
            </a:extLst>
          </p:cNvPr>
          <p:cNvSpPr txBox="1"/>
          <p:nvPr/>
        </p:nvSpPr>
        <p:spPr>
          <a:xfrm>
            <a:off x="4746173" y="4033754"/>
            <a:ext cx="5372461" cy="3831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14300">
              <a:lnSpc>
                <a:spcPct val="150000"/>
              </a:lnSpc>
              <a:buClr>
                <a:srgbClr val="1241D8"/>
              </a:buClr>
              <a:buSzPts val="1800"/>
              <a:defRPr sz="1800" b="1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defRPr>
            </a:lvl1pPr>
          </a:lstStyle>
          <a:p>
            <a:pPr marL="400050" indent="-285750">
              <a:buFont typeface="Wingdings" panose="05000000000000000000" pitchFamily="2" charset="2"/>
              <a:buChar char="§"/>
            </a:pPr>
            <a:r>
              <a:rPr lang="en-US" sz="2000" b="0" dirty="0">
                <a:sym typeface="Open Sans"/>
              </a:rPr>
              <a:t>Drill-down</a:t>
            </a:r>
            <a:r>
              <a:rPr lang="ru-RU" sz="2000" b="0" dirty="0">
                <a:sym typeface="Open Sans"/>
              </a:rPr>
              <a:t> по территориям карты</a:t>
            </a:r>
            <a:endParaRPr lang="en-US" sz="2000" b="0" dirty="0">
              <a:sym typeface="Open Sans"/>
            </a:endParaRPr>
          </a:p>
          <a:p>
            <a:pPr marL="400050" indent="-285750">
              <a:buFont typeface="Wingdings" panose="05000000000000000000" pitchFamily="2" charset="2"/>
              <a:buChar char="§"/>
            </a:pPr>
            <a:r>
              <a:rPr lang="ru-RU" sz="2000" b="0" dirty="0">
                <a:sym typeface="Open Sans"/>
              </a:rPr>
              <a:t>Исторические карты</a:t>
            </a:r>
          </a:p>
          <a:p>
            <a:pPr marL="400050" indent="-285750">
              <a:buFont typeface="Wingdings" panose="05000000000000000000" pitchFamily="2" charset="2"/>
              <a:buChar char="§"/>
            </a:pPr>
            <a:r>
              <a:rPr lang="ru-RU" sz="2000" b="0" dirty="0">
                <a:sym typeface="Open Sans"/>
              </a:rPr>
              <a:t>Физические карты</a:t>
            </a:r>
          </a:p>
          <a:p>
            <a:pPr marL="400050" indent="-285750">
              <a:buFont typeface="Wingdings" panose="05000000000000000000" pitchFamily="2" charset="2"/>
              <a:buChar char="§"/>
            </a:pPr>
            <a:r>
              <a:rPr lang="ru-RU" sz="2000" b="0" dirty="0">
                <a:sym typeface="Open Sans"/>
              </a:rPr>
              <a:t>Различные проекции и абстрактное представление</a:t>
            </a:r>
          </a:p>
          <a:p>
            <a:pPr marL="400050" indent="-285750">
              <a:buFont typeface="Wingdings" panose="05000000000000000000" pitchFamily="2" charset="2"/>
              <a:buChar char="§"/>
            </a:pPr>
            <a:r>
              <a:rPr lang="ru-RU" sz="2000" b="0" dirty="0">
                <a:sym typeface="Open Sans"/>
              </a:rPr>
              <a:t>Изменчивость </a:t>
            </a:r>
            <a:r>
              <a:rPr lang="ru-RU" sz="2000" b="0" dirty="0" smtClean="0">
                <a:sym typeface="Open Sans"/>
              </a:rPr>
              <a:t>кар</a:t>
            </a:r>
            <a:r>
              <a:rPr lang="ru-RU" sz="2000" b="0" dirty="0">
                <a:sym typeface="Open Sans"/>
              </a:rPr>
              <a:t>т</a:t>
            </a:r>
            <a:r>
              <a:rPr lang="ru-RU" sz="2000" b="0" dirty="0" smtClean="0">
                <a:sym typeface="Open Sans"/>
              </a:rPr>
              <a:t> </a:t>
            </a:r>
            <a:r>
              <a:rPr lang="ru-RU" sz="2000" b="0" dirty="0">
                <a:sym typeface="Open Sans"/>
              </a:rPr>
              <a:t>со временем</a:t>
            </a:r>
          </a:p>
          <a:p>
            <a:pPr marL="400050" indent="-285750">
              <a:buFont typeface="Wingdings" panose="05000000000000000000" pitchFamily="2" charset="2"/>
              <a:buChar char="§"/>
            </a:pPr>
            <a:r>
              <a:rPr lang="ru-RU" sz="2000" b="0" dirty="0">
                <a:sym typeface="Open Sans"/>
              </a:rPr>
              <a:t>Искажение географического отображения с целью улучшения восприятия</a:t>
            </a:r>
          </a:p>
          <a:p>
            <a:pPr marL="400050" indent="-285750">
              <a:buFont typeface="Wingdings" panose="05000000000000000000" pitchFamily="2" charset="2"/>
              <a:buChar char="§"/>
            </a:pPr>
            <a:r>
              <a:rPr lang="ru-RU" sz="2000" b="0" dirty="0">
                <a:sym typeface="Open Sans"/>
              </a:rPr>
              <a:t>Представление в виде </a:t>
            </a:r>
            <a:r>
              <a:rPr lang="ru-RU" sz="2000" b="0" dirty="0" err="1" smtClean="0">
                <a:sym typeface="Open Sans"/>
              </a:rPr>
              <a:t>глобусаС</a:t>
            </a:r>
            <a:endParaRPr lang="ru-RU" sz="2000" b="0" dirty="0"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966925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7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68600" y="828675"/>
            <a:ext cx="18669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7"/>
          <p:cNvSpPr/>
          <p:nvPr/>
        </p:nvSpPr>
        <p:spPr>
          <a:xfrm>
            <a:off x="952499" y="600075"/>
            <a:ext cx="11862749" cy="97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7950"/>
              </a:lnSpc>
              <a:spcBef>
                <a:spcPts val="0"/>
              </a:spcBef>
              <a:spcAft>
                <a:spcPts val="0"/>
              </a:spcAft>
              <a:buClr>
                <a:srgbClr val="1241D8"/>
              </a:buClr>
              <a:buSzPts val="6000"/>
              <a:buFont typeface="Raleway"/>
              <a:buNone/>
            </a:pPr>
            <a:r>
              <a:rPr lang="ru-RU" sz="6000" b="1" dirty="0" smtClean="0">
                <a:solidFill>
                  <a:srgbClr val="1241D8"/>
                </a:solidFill>
                <a:latin typeface="Raleway"/>
                <a:ea typeface="Calibri"/>
                <a:cs typeface="Calibri"/>
                <a:sym typeface="Raleway"/>
              </a:rPr>
              <a:t>Визуализация </a:t>
            </a:r>
            <a:r>
              <a:rPr lang="ru-RU" sz="6000" b="1" dirty="0">
                <a:solidFill>
                  <a:srgbClr val="1241D8"/>
                </a:solidFill>
                <a:latin typeface="Raleway"/>
                <a:ea typeface="Calibri"/>
                <a:cs typeface="Calibri"/>
                <a:sym typeface="Raleway"/>
              </a:rPr>
              <a:t>данных</a:t>
            </a:r>
          </a:p>
        </p:txBody>
      </p:sp>
      <p:sp>
        <p:nvSpPr>
          <p:cNvPr id="2" name="Google Shape;185;p9">
            <a:extLst>
              <a:ext uri="{FF2B5EF4-FFF2-40B4-BE49-F238E27FC236}">
                <a16:creationId xmlns:a16="http://schemas.microsoft.com/office/drawing/2014/main" id="{A0370185-7B48-8695-89D8-4EFBC3241F3C}"/>
              </a:ext>
            </a:extLst>
          </p:cNvPr>
          <p:cNvSpPr/>
          <p:nvPr/>
        </p:nvSpPr>
        <p:spPr>
          <a:xfrm>
            <a:off x="952497" y="2009047"/>
            <a:ext cx="15042677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10500"/>
              </a:lnSpc>
              <a:buClr>
                <a:srgbClr val="141A1B"/>
              </a:buClr>
              <a:buSzPts val="2400"/>
              <a:buFont typeface="Raleway"/>
              <a:buNone/>
            </a:pPr>
            <a:r>
              <a:rPr lang="ru-RU" sz="2400" b="1" dirty="0">
                <a:solidFill>
                  <a:srgbClr val="141A1B"/>
                </a:solidFill>
                <a:latin typeface="Raleway"/>
                <a:ea typeface="Raleway"/>
                <a:cs typeface="Raleway"/>
                <a:sym typeface="Raleway SemiBold"/>
              </a:rPr>
              <a:t>Абстрактные мнемосхемы</a:t>
            </a:r>
            <a:endParaRPr lang="ru-RU" sz="2400" b="1" dirty="0">
              <a:solidFill>
                <a:srgbClr val="141A1B"/>
              </a:solidFill>
              <a:latin typeface="Raleway"/>
              <a:ea typeface="Raleway"/>
              <a:cs typeface="Raleway"/>
              <a:sym typeface="Calibri"/>
            </a:endParaRPr>
          </a:p>
        </p:txBody>
      </p:sp>
      <p:sp>
        <p:nvSpPr>
          <p:cNvPr id="4" name="Google Shape;185;p9">
            <a:extLst>
              <a:ext uri="{FF2B5EF4-FFF2-40B4-BE49-F238E27FC236}">
                <a16:creationId xmlns:a16="http://schemas.microsoft.com/office/drawing/2014/main" id="{AA5B34FF-62E1-C47C-61E9-D1A9A321C304}"/>
              </a:ext>
            </a:extLst>
          </p:cNvPr>
          <p:cNvSpPr/>
          <p:nvPr/>
        </p:nvSpPr>
        <p:spPr>
          <a:xfrm>
            <a:off x="952497" y="3093720"/>
            <a:ext cx="6718302" cy="997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7933"/>
              </a:lnSpc>
              <a:spcBef>
                <a:spcPts val="0"/>
              </a:spcBef>
              <a:spcAft>
                <a:spcPts val="0"/>
              </a:spcAft>
              <a:buClr>
                <a:srgbClr val="1241D8"/>
              </a:buClr>
              <a:buSzPts val="3000"/>
              <a:buFont typeface="Raleway SemiBold"/>
              <a:buNone/>
            </a:pPr>
            <a:r>
              <a:rPr lang="ru-RU" sz="3000" b="0" i="0" u="none" strike="noStrike" cap="none" dirty="0">
                <a:solidFill>
                  <a:srgbClr val="1241D8"/>
                </a:solidFill>
                <a:latin typeface="Raleway SemiBold"/>
                <a:ea typeface="Calibri"/>
                <a:cs typeface="Calibri"/>
                <a:sym typeface="Raleway SemiBold"/>
              </a:rPr>
              <a:t>Что еще можно сделать с помощью </a:t>
            </a:r>
            <a:r>
              <a:rPr lang="ru-RU" sz="3000" dirty="0">
                <a:solidFill>
                  <a:srgbClr val="1241D8"/>
                </a:solidFill>
                <a:latin typeface="Raleway SemiBold"/>
                <a:ea typeface="Calibri"/>
                <a:cs typeface="Calibri"/>
                <a:sym typeface="Raleway SemiBold"/>
              </a:rPr>
              <a:t>инструментов картографии в Форсайт?</a:t>
            </a:r>
          </a:p>
          <a:p>
            <a:pPr marL="0" marR="0" lvl="0" indent="0" algn="l" rtl="0">
              <a:lnSpc>
                <a:spcPct val="107933"/>
              </a:lnSpc>
              <a:spcBef>
                <a:spcPts val="0"/>
              </a:spcBef>
              <a:spcAft>
                <a:spcPts val="0"/>
              </a:spcAft>
              <a:buClr>
                <a:srgbClr val="1241D8"/>
              </a:buClr>
              <a:buSzPts val="3000"/>
              <a:buFont typeface="Raleway SemiBold"/>
              <a:buNone/>
            </a:pPr>
            <a:endParaRPr lang="ru-RU" sz="3000" dirty="0">
              <a:solidFill>
                <a:srgbClr val="1241D8"/>
              </a:solidFill>
              <a:latin typeface="Raleway SemiBold"/>
              <a:ea typeface="Calibri"/>
              <a:cs typeface="Calibri"/>
              <a:sym typeface="Raleway SemiBold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20AD2B-5809-A824-83D5-95FE666A7AD3}"/>
              </a:ext>
            </a:extLst>
          </p:cNvPr>
          <p:cNvSpPr txBox="1"/>
          <p:nvPr/>
        </p:nvSpPr>
        <p:spPr>
          <a:xfrm>
            <a:off x="952498" y="4890769"/>
            <a:ext cx="6718301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00050" indent="-285750">
              <a:lnSpc>
                <a:spcPct val="150000"/>
              </a:lnSpc>
              <a:buClr>
                <a:srgbClr val="1241D8"/>
              </a:buClr>
              <a:buSzPts val="1800"/>
              <a:buFont typeface="Wingdings" panose="05000000000000000000" pitchFamily="2" charset="2"/>
              <a:buChar char="§"/>
              <a:defRPr sz="200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defRPr>
            </a:lvl1pPr>
          </a:lstStyle>
          <a:p>
            <a:r>
              <a:rPr lang="ru-RU" dirty="0">
                <a:sym typeface="Open Sans"/>
              </a:rPr>
              <a:t>Карта-схема строения тела человека (на примере влияния </a:t>
            </a:r>
            <a:r>
              <a:rPr lang="ru-RU" dirty="0" err="1" smtClean="0">
                <a:sym typeface="Open Sans"/>
              </a:rPr>
              <a:t>fitne</a:t>
            </a:r>
            <a:r>
              <a:rPr lang="en-US" dirty="0" smtClean="0">
                <a:sym typeface="Open Sans"/>
              </a:rPr>
              <a:t>s</a:t>
            </a:r>
            <a:r>
              <a:rPr lang="ru-RU" dirty="0" smtClean="0">
                <a:sym typeface="Open Sans"/>
              </a:rPr>
              <a:t>s-программы </a:t>
            </a:r>
            <a:r>
              <a:rPr lang="ru-RU" dirty="0">
                <a:sym typeface="Open Sans"/>
              </a:rPr>
              <a:t>на развитие мышц человека)</a:t>
            </a:r>
          </a:p>
          <a:p>
            <a:r>
              <a:rPr lang="ru-RU" dirty="0">
                <a:sym typeface="Open Sans"/>
              </a:rPr>
              <a:t>3D-схема плана города</a:t>
            </a:r>
          </a:p>
          <a:p>
            <a:r>
              <a:rPr lang="ru-RU" dirty="0" err="1">
                <a:sym typeface="Open Sans"/>
              </a:rPr>
              <a:t>Drill-down</a:t>
            </a:r>
            <a:r>
              <a:rPr lang="ru-RU" dirty="0">
                <a:sym typeface="Open Sans"/>
              </a:rPr>
              <a:t> по плану строений (на примере завода и внутреннего расположения оборудования в цехах).</a:t>
            </a:r>
          </a:p>
          <a:p>
            <a:endParaRPr lang="ru-RU" dirty="0"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983363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2;p7">
            <a:extLst>
              <a:ext uri="{FF2B5EF4-FFF2-40B4-BE49-F238E27FC236}">
                <a16:creationId xmlns:a16="http://schemas.microsoft.com/office/drawing/2014/main" id="{753B756B-3536-8A19-CD99-5BADCF613523}"/>
              </a:ext>
            </a:extLst>
          </p:cNvPr>
          <p:cNvSpPr/>
          <p:nvPr/>
        </p:nvSpPr>
        <p:spPr>
          <a:xfrm>
            <a:off x="952499" y="600075"/>
            <a:ext cx="11862749" cy="97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7950"/>
              </a:lnSpc>
              <a:spcBef>
                <a:spcPts val="0"/>
              </a:spcBef>
              <a:spcAft>
                <a:spcPts val="0"/>
              </a:spcAft>
              <a:buClr>
                <a:srgbClr val="1241D8"/>
              </a:buClr>
              <a:buSzPts val="6000"/>
              <a:buFont typeface="Raleway"/>
              <a:buNone/>
            </a:pPr>
            <a:r>
              <a:rPr lang="ru-RU" sz="6000" b="1" dirty="0">
                <a:solidFill>
                  <a:srgbClr val="1241D8"/>
                </a:solidFill>
                <a:latin typeface="Raleway"/>
                <a:ea typeface="Calibri"/>
                <a:cs typeface="Calibri"/>
                <a:sym typeface="Raleway"/>
              </a:rPr>
              <a:t>3. Визуализация данных</a:t>
            </a:r>
          </a:p>
        </p:txBody>
      </p:sp>
      <p:sp>
        <p:nvSpPr>
          <p:cNvPr id="3" name="Google Shape;185;p9">
            <a:extLst>
              <a:ext uri="{FF2B5EF4-FFF2-40B4-BE49-F238E27FC236}">
                <a16:creationId xmlns:a16="http://schemas.microsoft.com/office/drawing/2014/main" id="{3764A358-EE9D-F02A-3B13-8301B7BB0B4D}"/>
              </a:ext>
            </a:extLst>
          </p:cNvPr>
          <p:cNvSpPr/>
          <p:nvPr/>
        </p:nvSpPr>
        <p:spPr>
          <a:xfrm>
            <a:off x="952499" y="1571625"/>
            <a:ext cx="15042677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7933"/>
              </a:lnSpc>
              <a:spcBef>
                <a:spcPts val="0"/>
              </a:spcBef>
              <a:spcAft>
                <a:spcPts val="0"/>
              </a:spcAft>
              <a:buClr>
                <a:srgbClr val="1241D8"/>
              </a:buClr>
              <a:buSzPts val="3000"/>
              <a:buFont typeface="Raleway SemiBold"/>
              <a:buNone/>
            </a:pPr>
            <a:r>
              <a:rPr lang="ru-RU" sz="3000" dirty="0">
                <a:solidFill>
                  <a:srgbClr val="1241D8"/>
                </a:solidFill>
                <a:latin typeface="Raleway SemiBold"/>
                <a:ea typeface="Calibri"/>
                <a:cs typeface="Calibri"/>
                <a:sym typeface="Raleway SemiBold"/>
              </a:rPr>
              <a:t>Как мы это сделали?</a:t>
            </a:r>
            <a:endParaRPr lang="ru-RU" sz="3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85;p9">
            <a:extLst>
              <a:ext uri="{FF2B5EF4-FFF2-40B4-BE49-F238E27FC236}">
                <a16:creationId xmlns:a16="http://schemas.microsoft.com/office/drawing/2014/main" id="{A27AE7A9-F61B-D3D3-159C-ADCC2DEAD8A2}"/>
              </a:ext>
            </a:extLst>
          </p:cNvPr>
          <p:cNvSpPr/>
          <p:nvPr/>
        </p:nvSpPr>
        <p:spPr>
          <a:xfrm>
            <a:off x="952498" y="3443643"/>
            <a:ext cx="15042677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7933"/>
              </a:lnSpc>
              <a:spcBef>
                <a:spcPts val="0"/>
              </a:spcBef>
              <a:spcAft>
                <a:spcPts val="0"/>
              </a:spcAft>
              <a:buClr>
                <a:srgbClr val="1241D8"/>
              </a:buClr>
              <a:buSzPts val="3000"/>
              <a:buFont typeface="Raleway SemiBold"/>
              <a:buNone/>
            </a:pPr>
            <a:r>
              <a:rPr lang="ru-RU" sz="3000" dirty="0">
                <a:solidFill>
                  <a:srgbClr val="1241D8"/>
                </a:solidFill>
                <a:latin typeface="Raleway SemiBold"/>
                <a:ea typeface="Calibri"/>
                <a:cs typeface="Calibri"/>
                <a:sym typeface="Raleway SemiBold"/>
              </a:rPr>
              <a:t>Форсайт поддерживает </a:t>
            </a:r>
            <a:r>
              <a:rPr lang="en-US" sz="3000" dirty="0" err="1">
                <a:solidFill>
                  <a:srgbClr val="1241D8"/>
                </a:solidFill>
                <a:latin typeface="Raleway SemiBold"/>
                <a:ea typeface="Calibri"/>
                <a:cs typeface="Calibri"/>
                <a:sym typeface="Raleway SemiBold"/>
              </a:rPr>
              <a:t>svg</a:t>
            </a:r>
            <a:r>
              <a:rPr lang="en-US" sz="3000" dirty="0">
                <a:solidFill>
                  <a:srgbClr val="1241D8"/>
                </a:solidFill>
                <a:latin typeface="Raleway SemiBold"/>
                <a:ea typeface="Calibri"/>
                <a:cs typeface="Calibri"/>
                <a:sym typeface="Raleway SemiBold"/>
              </a:rPr>
              <a:t>-</a:t>
            </a:r>
            <a:r>
              <a:rPr lang="ru-RU" sz="3000" dirty="0">
                <a:solidFill>
                  <a:srgbClr val="1241D8"/>
                </a:solidFill>
                <a:latin typeface="Raleway SemiBold"/>
                <a:ea typeface="Calibri"/>
                <a:cs typeface="Calibri"/>
                <a:sym typeface="Raleway SemiBold"/>
              </a:rPr>
              <a:t>графику, которая может быть встроена в визуализацию</a:t>
            </a:r>
          </a:p>
          <a:p>
            <a:pPr marL="0" marR="0" lvl="0" indent="0" algn="l" rtl="0">
              <a:lnSpc>
                <a:spcPct val="107933"/>
              </a:lnSpc>
              <a:spcBef>
                <a:spcPts val="0"/>
              </a:spcBef>
              <a:spcAft>
                <a:spcPts val="0"/>
              </a:spcAft>
              <a:buClr>
                <a:srgbClr val="1241D8"/>
              </a:buClr>
              <a:buSzPts val="3000"/>
              <a:buFont typeface="Raleway SemiBold"/>
              <a:buNone/>
            </a:pPr>
            <a:endParaRPr lang="ru-RU" sz="3000" b="0" i="0" u="none" strike="noStrike" cap="none" dirty="0">
              <a:solidFill>
                <a:srgbClr val="1241D8"/>
              </a:solidFill>
              <a:latin typeface="Raleway SemiBold"/>
              <a:ea typeface="Calibri"/>
              <a:cs typeface="Calibri"/>
              <a:sym typeface="Raleway SemiBold"/>
            </a:endParaRPr>
          </a:p>
          <a:p>
            <a:pPr marL="0" marR="0" lvl="0" indent="0" algn="l" rtl="0">
              <a:lnSpc>
                <a:spcPct val="107933"/>
              </a:lnSpc>
              <a:spcBef>
                <a:spcPts val="0"/>
              </a:spcBef>
              <a:spcAft>
                <a:spcPts val="0"/>
              </a:spcAft>
              <a:buClr>
                <a:srgbClr val="1241D8"/>
              </a:buClr>
              <a:buSzPts val="3000"/>
              <a:buFont typeface="Raleway SemiBold"/>
              <a:buNone/>
            </a:pPr>
            <a:r>
              <a:rPr lang="ru-RU" sz="3000" dirty="0">
                <a:solidFill>
                  <a:srgbClr val="1241D8"/>
                </a:solidFill>
                <a:latin typeface="Raleway SemiBold"/>
                <a:ea typeface="Calibri"/>
                <a:cs typeface="Calibri"/>
                <a:sym typeface="Raleway SemiBold"/>
              </a:rPr>
              <a:t>Сценарий использования: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B5F056-7945-BD23-A32D-516862BF8D95}"/>
              </a:ext>
            </a:extLst>
          </p:cNvPr>
          <p:cNvSpPr txBox="1"/>
          <p:nvPr/>
        </p:nvSpPr>
        <p:spPr>
          <a:xfrm>
            <a:off x="952498" y="5559198"/>
            <a:ext cx="11693343" cy="3529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1A1B"/>
              </a:buClr>
              <a:buSzPts val="1500"/>
              <a:buFont typeface="Open Sans"/>
              <a:buChar char="●"/>
            </a:pPr>
            <a:r>
              <a:rPr lang="ru-RU" sz="2800" b="0" i="0" u="none" strike="noStrike" cap="none" dirty="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Open Sans"/>
              </a:rPr>
              <a:t>Существующая </a:t>
            </a:r>
            <a:r>
              <a:rPr lang="ru-RU" sz="2800" b="0" i="0" u="none" strike="noStrike" cap="none" dirty="0" err="1">
                <a:solidFill>
                  <a:srgbClr val="141A1B"/>
                </a:solidFill>
                <a:latin typeface="Open Sans"/>
                <a:ea typeface="Open Sans"/>
                <a:cs typeface="Open Sans"/>
                <a:sym typeface="Open Sans"/>
              </a:rPr>
              <a:t>svg</a:t>
            </a:r>
            <a:r>
              <a:rPr lang="ru-RU" sz="2800" b="0" i="0" u="none" strike="noStrike" cap="none" dirty="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Open Sans"/>
              </a:rPr>
              <a:t>-графика (на примере карты Римской империи)</a:t>
            </a:r>
          </a:p>
          <a:p>
            <a: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1A1B"/>
              </a:buClr>
              <a:buSzPts val="1500"/>
              <a:buFont typeface="Open Sans"/>
              <a:buChar char="●"/>
            </a:pPr>
            <a:r>
              <a:rPr lang="ru-RU" sz="2800" b="0" i="0" u="none" strike="noStrike" cap="none" dirty="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Open Sans"/>
              </a:rPr>
              <a:t>Оцифровка растровой графики</a:t>
            </a:r>
          </a:p>
          <a:p>
            <a: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1A1B"/>
              </a:buClr>
              <a:buSzPts val="1500"/>
              <a:buFont typeface="Open Sans"/>
              <a:buChar char="●"/>
            </a:pPr>
            <a:r>
              <a:rPr lang="ru-RU" sz="2800" b="0" i="0" u="none" strike="noStrike" cap="none" dirty="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Open Sans"/>
              </a:rPr>
              <a:t>Связь нескольких </a:t>
            </a:r>
            <a:r>
              <a:rPr lang="ru-RU" sz="2800" b="0" i="0" u="none" strike="noStrike" cap="none" dirty="0" err="1">
                <a:solidFill>
                  <a:srgbClr val="141A1B"/>
                </a:solidFill>
                <a:latin typeface="Open Sans"/>
                <a:ea typeface="Open Sans"/>
                <a:cs typeface="Open Sans"/>
                <a:sym typeface="Open Sans"/>
              </a:rPr>
              <a:t>svg</a:t>
            </a:r>
            <a:r>
              <a:rPr lang="ru-RU" sz="2800" b="0" i="0" u="none" strike="noStrike" cap="none" dirty="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Open Sans"/>
              </a:rPr>
              <a:t>-схем</a:t>
            </a:r>
          </a:p>
          <a:p>
            <a: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1A1B"/>
              </a:buClr>
              <a:buSzPts val="1500"/>
              <a:buFont typeface="Open Sans"/>
              <a:buChar char="●"/>
            </a:pPr>
            <a:r>
              <a:rPr lang="ru-RU" sz="2800" b="0" i="0" u="none" strike="noStrike" cap="none" dirty="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Open Sans"/>
              </a:rPr>
              <a:t>Связь </a:t>
            </a:r>
            <a:r>
              <a:rPr lang="ru-RU" sz="2800" b="0" i="0" u="none" strike="noStrike" cap="none" dirty="0" err="1">
                <a:solidFill>
                  <a:srgbClr val="141A1B"/>
                </a:solidFill>
                <a:latin typeface="Open Sans"/>
                <a:ea typeface="Open Sans"/>
                <a:cs typeface="Open Sans"/>
                <a:sym typeface="Open Sans"/>
              </a:rPr>
              <a:t>таймлайн</a:t>
            </a:r>
            <a:r>
              <a:rPr lang="ru-RU" sz="2800" dirty="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Open Sans"/>
              </a:rPr>
              <a:t>-</a:t>
            </a:r>
            <a:r>
              <a:rPr lang="ru-RU" sz="2800" b="0" i="0" u="none" strike="noStrike" cap="none" dirty="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Open Sans"/>
              </a:rPr>
              <a:t>шкалы и картосхемы</a:t>
            </a:r>
          </a:p>
          <a:p>
            <a: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1A1B"/>
              </a:buClr>
              <a:buSzPts val="1500"/>
              <a:buFont typeface="Open Sans"/>
              <a:buChar char="●"/>
            </a:pPr>
            <a:r>
              <a:rPr lang="ru-RU" sz="2800" b="0" i="0" u="none" strike="noStrike" cap="none" dirty="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Open Sans"/>
              </a:rPr>
              <a:t>Поддержка изменчивости карты со временем (на примере появления новых регионов)</a:t>
            </a:r>
          </a:p>
        </p:txBody>
      </p:sp>
    </p:spTree>
    <p:extLst>
      <p:ext uri="{BB962C8B-B14F-4D97-AF65-F5344CB8AC3E}">
        <p14:creationId xmlns:p14="http://schemas.microsoft.com/office/powerpoint/2010/main" val="306386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1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1"/>
            <a:ext cx="17506952" cy="10287002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/>
          <p:nvPr/>
        </p:nvSpPr>
        <p:spPr>
          <a:xfrm>
            <a:off x="4233825" y="4657725"/>
            <a:ext cx="9820350" cy="97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07950"/>
              </a:lnSpc>
              <a:buClr>
                <a:schemeClr val="dk1"/>
              </a:buClr>
              <a:buSzPts val="1100"/>
            </a:pPr>
            <a:r>
              <a:rPr lang="ru-RU" sz="60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Благодарим за внимание!</a:t>
            </a:r>
            <a:endParaRPr sz="6000"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>
              <a:lnSpc>
                <a:spcPct val="107950"/>
              </a:lnSpc>
              <a:buClr>
                <a:schemeClr val="dk1"/>
              </a:buClr>
              <a:buSzPts val="1100"/>
            </a:pPr>
            <a:endParaRPr sz="6000"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>
              <a:lnSpc>
                <a:spcPct val="107950"/>
              </a:lnSpc>
              <a:buClr>
                <a:srgbClr val="FFFFFF"/>
              </a:buClr>
              <a:buSzPts val="4000"/>
            </a:pPr>
            <a:endParaRPr sz="6000"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1736095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7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68600" y="828675"/>
            <a:ext cx="18669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02;p7">
            <a:extLst>
              <a:ext uri="{FF2B5EF4-FFF2-40B4-BE49-F238E27FC236}">
                <a16:creationId xmlns:a16="http://schemas.microsoft.com/office/drawing/2014/main" id="{3586EF6B-73CE-6764-CD89-51D9EB86EA29}"/>
              </a:ext>
            </a:extLst>
          </p:cNvPr>
          <p:cNvSpPr/>
          <p:nvPr/>
        </p:nvSpPr>
        <p:spPr>
          <a:xfrm>
            <a:off x="952500" y="600075"/>
            <a:ext cx="13459536" cy="97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7950"/>
              </a:lnSpc>
              <a:spcBef>
                <a:spcPts val="0"/>
              </a:spcBef>
              <a:spcAft>
                <a:spcPts val="0"/>
              </a:spcAft>
              <a:buClr>
                <a:srgbClr val="1241D8"/>
              </a:buClr>
              <a:buSzPts val="6000"/>
              <a:buFont typeface="Raleway"/>
              <a:buNone/>
            </a:pPr>
            <a:r>
              <a:rPr lang="ru-RU" sz="6000" b="1" dirty="0">
                <a:solidFill>
                  <a:srgbClr val="1241D8"/>
                </a:solidFill>
                <a:latin typeface="Raleway"/>
                <a:ea typeface="Calibri"/>
                <a:cs typeface="Calibri"/>
                <a:sym typeface="Raleway"/>
              </a:rPr>
              <a:t>Многообразие </a:t>
            </a:r>
            <a:r>
              <a:rPr lang="en-US" sz="6000" b="1" dirty="0">
                <a:solidFill>
                  <a:srgbClr val="1241D8"/>
                </a:solidFill>
                <a:latin typeface="Raleway"/>
                <a:ea typeface="Calibri"/>
                <a:cs typeface="Calibri"/>
                <a:sym typeface="Raleway"/>
              </a:rPr>
              <a:t>BI</a:t>
            </a:r>
            <a:r>
              <a:rPr lang="ru-RU" sz="6000" b="1" dirty="0">
                <a:solidFill>
                  <a:srgbClr val="1241D8"/>
                </a:solidFill>
                <a:latin typeface="Raleway"/>
                <a:ea typeface="Calibri"/>
                <a:cs typeface="Calibri"/>
                <a:sym typeface="Raleway"/>
              </a:rPr>
              <a:t>-систем</a:t>
            </a:r>
            <a:endParaRPr sz="6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7FB880-02AB-D1AC-0D31-3ABE0FACA6C9}"/>
              </a:ext>
            </a:extLst>
          </p:cNvPr>
          <p:cNvSpPr txBox="1"/>
          <p:nvPr/>
        </p:nvSpPr>
        <p:spPr>
          <a:xfrm>
            <a:off x="952500" y="2588717"/>
            <a:ext cx="11068335" cy="473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lnSpc>
                <a:spcPct val="110500"/>
              </a:lnSpc>
              <a:buClr>
                <a:srgbClr val="141A1B"/>
              </a:buClr>
              <a:buSzPts val="2400"/>
              <a:buFont typeface="Raleway"/>
              <a:buNone/>
              <a:defRPr sz="2400" b="1">
                <a:solidFill>
                  <a:srgbClr val="141A1B"/>
                </a:solidFill>
                <a:latin typeface="Raleway"/>
                <a:ea typeface="Raleway"/>
                <a:cs typeface="Raleway"/>
              </a:defRPr>
            </a:lvl1pPr>
          </a:lstStyle>
          <a:p>
            <a:r>
              <a:rPr lang="ru-RU" dirty="0">
                <a:sym typeface="Open Sans"/>
              </a:rPr>
              <a:t>Задача: провести </a:t>
            </a:r>
            <a:r>
              <a:rPr lang="ru-RU" dirty="0">
                <a:sym typeface="Open Sans"/>
              </a:rPr>
              <a:t>сравнение* </a:t>
            </a:r>
            <a:r>
              <a:rPr lang="ru-RU" dirty="0">
                <a:sym typeface="Open Sans"/>
              </a:rPr>
              <a:t>Форсайт и </a:t>
            </a:r>
            <a:r>
              <a:rPr lang="en-US" dirty="0" err="1">
                <a:sym typeface="Open Sans"/>
              </a:rPr>
              <a:t>FineBI</a:t>
            </a:r>
            <a:endParaRPr lang="ru-RU" dirty="0">
              <a:sym typeface="Open Sans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192"/>
          <a:stretch/>
        </p:blipFill>
        <p:spPr bwMode="auto">
          <a:xfrm>
            <a:off x="971122" y="4171549"/>
            <a:ext cx="4941141" cy="146304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27043" y="4441404"/>
            <a:ext cx="5196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Raleway ExtraBold" pitchFamily="2" charset="-52"/>
              </a:rPr>
              <a:t>Круг Громова </a:t>
            </a:r>
            <a:endParaRPr lang="ru-RU" sz="5400" dirty="0">
              <a:latin typeface="Raleway ExtraBold" pitchFamily="2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7042" y="4171549"/>
            <a:ext cx="5196840" cy="1463041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2138661" y="4171549"/>
            <a:ext cx="5196840" cy="1463041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71122" y="5924150"/>
            <a:ext cx="49411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Open Sans"/>
              </a:rPr>
              <a:t>Американские и европейские </a:t>
            </a:r>
            <a:endParaRPr lang="ru-RU" sz="18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427042" y="5924150"/>
            <a:ext cx="5196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Open Sans"/>
              </a:rPr>
              <a:t>Российский</a:t>
            </a:r>
            <a:endParaRPr lang="ru-RU" sz="18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2138659" y="5924150"/>
            <a:ext cx="51968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Open Sans"/>
              </a:rPr>
              <a:t>Китайские</a:t>
            </a:r>
            <a:endParaRPr lang="ru-RU" sz="1800" b="1" dirty="0"/>
          </a:p>
        </p:txBody>
      </p:sp>
      <p:pic>
        <p:nvPicPr>
          <p:cNvPr id="1034" name="Picture 10" descr="Picture backgrou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237" y="4171549"/>
            <a:ext cx="3462775" cy="146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C778156-C7AB-2962-EF69-253BC1AA3C49}"/>
              </a:ext>
            </a:extLst>
          </p:cNvPr>
          <p:cNvSpPr txBox="1"/>
          <p:nvPr/>
        </p:nvSpPr>
        <p:spPr>
          <a:xfrm>
            <a:off x="952500" y="8145987"/>
            <a:ext cx="10652760" cy="136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3350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1A1B"/>
              </a:buClr>
              <a:buSzPts val="1500"/>
            </a:pPr>
            <a:r>
              <a:rPr lang="ru-RU" sz="2400" dirty="0" smtClean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*Сравнение </a:t>
            </a:r>
            <a:r>
              <a:rPr lang="ru-RU" sz="2400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носит субъективный характер и при наличии других характеристик программно-аппаратных средств или тестов, могут быть получены другие результаты</a:t>
            </a:r>
          </a:p>
        </p:txBody>
      </p:sp>
    </p:spTree>
    <p:extLst>
      <p:ext uri="{BB962C8B-B14F-4D97-AF65-F5344CB8AC3E}">
        <p14:creationId xmlns:p14="http://schemas.microsoft.com/office/powerpoint/2010/main" val="2546061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7"/>
          <p:cNvSpPr/>
          <p:nvPr/>
        </p:nvSpPr>
        <p:spPr>
          <a:xfrm>
            <a:off x="952500" y="600075"/>
            <a:ext cx="9115425" cy="97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7950"/>
              </a:lnSpc>
              <a:spcBef>
                <a:spcPts val="0"/>
              </a:spcBef>
              <a:spcAft>
                <a:spcPts val="0"/>
              </a:spcAft>
              <a:buClr>
                <a:srgbClr val="1241D8"/>
              </a:buClr>
              <a:buSzPts val="6000"/>
              <a:buFont typeface="Raleway"/>
              <a:buNone/>
            </a:pPr>
            <a:r>
              <a:rPr lang="ru-RU" sz="6000" b="1" dirty="0">
                <a:solidFill>
                  <a:srgbClr val="1241D8"/>
                </a:solidFill>
                <a:latin typeface="Raleway"/>
                <a:ea typeface="Calibri"/>
                <a:cs typeface="Calibri"/>
                <a:sym typeface="Raleway"/>
              </a:rPr>
              <a:t>Что тестировать?</a:t>
            </a:r>
            <a:endParaRPr sz="6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Google Shape;149;p9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20500" y="0"/>
            <a:ext cx="66675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63;p9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468600" y="828675"/>
            <a:ext cx="18669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2534109" y="2338554"/>
            <a:ext cx="4120039" cy="56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07933"/>
              </a:lnSpc>
              <a:buClr>
                <a:srgbClr val="1241D8"/>
              </a:buClr>
              <a:buSzPts val="3000"/>
              <a:buFont typeface="Raleway SemiBold"/>
              <a:buNone/>
            </a:pPr>
            <a:r>
              <a:rPr lang="ru-RU" sz="3000" dirty="0">
                <a:solidFill>
                  <a:schemeClr val="bg1"/>
                </a:solidFill>
                <a:latin typeface="Raleway SemiBold"/>
                <a:ea typeface="Raleway SemiBold"/>
                <a:cs typeface="Raleway SemiBold"/>
                <a:sym typeface="Raleway"/>
              </a:rPr>
              <a:t>На чем тестировать?</a:t>
            </a:r>
            <a:endParaRPr lang="ru-RU" sz="3000" dirty="0">
              <a:solidFill>
                <a:schemeClr val="bg1"/>
              </a:solidFill>
              <a:latin typeface="Raleway SemiBold"/>
              <a:ea typeface="Raleway SemiBold"/>
              <a:cs typeface="Raleway SemiBold"/>
              <a:sym typeface="Calibri"/>
            </a:endParaRPr>
          </a:p>
        </p:txBody>
      </p:sp>
      <p:pic>
        <p:nvPicPr>
          <p:cNvPr id="22" name="Google Shape;158;p9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534109" y="3356659"/>
            <a:ext cx="293370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2654223" y="3393790"/>
            <a:ext cx="2549096" cy="3448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933"/>
              </a:lnSpc>
              <a:buClr>
                <a:srgbClr val="1241D8"/>
              </a:buClr>
              <a:buSzPts val="3000"/>
            </a:pPr>
            <a:r>
              <a:rPr lang="ru-RU" sz="1600" dirty="0">
                <a:solidFill>
                  <a:schemeClr val="bg1"/>
                </a:solidFill>
                <a:latin typeface="Raleway SemiBold"/>
                <a:ea typeface="Calibri"/>
                <a:cs typeface="Calibri"/>
                <a:sym typeface="Raleway SemiBold"/>
              </a:rPr>
              <a:t>Аппаратные мощности:</a:t>
            </a:r>
            <a:endParaRPr lang="ru-RU" sz="16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34109" y="3973359"/>
            <a:ext cx="5338420" cy="115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3350" lvl="0">
              <a:lnSpc>
                <a:spcPct val="115000"/>
              </a:lnSpc>
              <a:buClr>
                <a:srgbClr val="141A1B"/>
              </a:buClr>
              <a:buSzPts val="1500"/>
            </a:pPr>
            <a:r>
              <a:rPr lang="ru-RU" sz="1600" b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Два идентичных компьютера</a:t>
            </a:r>
          </a:p>
          <a:p>
            <a:pPr marL="590550" lvl="0" indent="-457200">
              <a:lnSpc>
                <a:spcPct val="200000"/>
              </a:lnSpc>
              <a:buClr>
                <a:schemeClr val="bg1"/>
              </a:buClr>
              <a:buSzPts val="15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Процессор: </a:t>
            </a:r>
            <a:r>
              <a:rPr lang="en-US" sz="16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Core(TM) i5-13400</a:t>
            </a:r>
          </a:p>
          <a:p>
            <a:pPr marL="590550" lvl="0" indent="-457200">
              <a:lnSpc>
                <a:spcPct val="115000"/>
              </a:lnSpc>
              <a:buClr>
                <a:schemeClr val="bg1"/>
              </a:buClr>
              <a:buSzPts val="15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Оперативная память: 64 Гб</a:t>
            </a:r>
            <a:endParaRPr lang="ru-RU" sz="1600"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3" name="Google Shape;158;p9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534109" y="5505638"/>
            <a:ext cx="293370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Прямоугольник 24"/>
          <p:cNvSpPr/>
          <p:nvPr/>
        </p:nvSpPr>
        <p:spPr>
          <a:xfrm>
            <a:off x="12654223" y="5544183"/>
            <a:ext cx="534121" cy="3448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933"/>
              </a:lnSpc>
              <a:buClr>
                <a:srgbClr val="1241D8"/>
              </a:buClr>
              <a:buSzPts val="3000"/>
            </a:pPr>
            <a:r>
              <a:rPr lang="ru-RU" sz="1600" dirty="0" smtClean="0">
                <a:solidFill>
                  <a:schemeClr val="bg1"/>
                </a:solidFill>
                <a:latin typeface="Raleway SemiBold"/>
                <a:ea typeface="Calibri"/>
                <a:cs typeface="Calibri"/>
                <a:sym typeface="Raleway SemiBold"/>
              </a:rPr>
              <a:t>ПО:</a:t>
            </a:r>
            <a:endParaRPr lang="ru-RU" sz="16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2534109" y="6018042"/>
            <a:ext cx="5338420" cy="357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3350" lvl="0">
              <a:lnSpc>
                <a:spcPct val="115000"/>
              </a:lnSpc>
              <a:buClr>
                <a:srgbClr val="141A1B"/>
              </a:buClr>
              <a:buSzPts val="1500"/>
            </a:pPr>
            <a:r>
              <a:rPr lang="en-US" sz="1600" dirty="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Open Sans"/>
              </a:rPr>
              <a:t>Astra Linux 1.7.5</a:t>
            </a:r>
            <a:endParaRPr lang="ru-RU" sz="1600" dirty="0">
              <a:solidFill>
                <a:srgbClr val="141A1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34109" y="6111346"/>
            <a:ext cx="2010487" cy="3577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33350" lvl="0">
              <a:lnSpc>
                <a:spcPct val="115000"/>
              </a:lnSpc>
              <a:buClr>
                <a:srgbClr val="141A1B"/>
              </a:buClr>
              <a:buSzPts val="1500"/>
            </a:pPr>
            <a:r>
              <a:rPr lang="en-US" sz="1600" b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Astra Linux 1.7.5</a:t>
            </a:r>
            <a:endParaRPr lang="ru-RU" sz="1600" b="1"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8" name="Google Shape;158;p9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534109" y="6782620"/>
            <a:ext cx="293370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12654223" y="6821386"/>
            <a:ext cx="2042547" cy="340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933"/>
              </a:lnSpc>
              <a:buClr>
                <a:srgbClr val="1241D8"/>
              </a:buClr>
              <a:buSzPts val="3000"/>
            </a:pPr>
            <a:r>
              <a:rPr lang="ru-RU" sz="1600" dirty="0">
                <a:solidFill>
                  <a:schemeClr val="bg1"/>
                </a:solidFill>
                <a:latin typeface="Raleway SemiBold"/>
                <a:ea typeface="Calibri"/>
                <a:cs typeface="Calibri"/>
                <a:sym typeface="Raleway SemiBold"/>
              </a:rPr>
              <a:t>Версии </a:t>
            </a:r>
            <a:r>
              <a:rPr lang="en-US" sz="1600" dirty="0">
                <a:solidFill>
                  <a:schemeClr val="bg1"/>
                </a:solidFill>
                <a:latin typeface="Raleway SemiBold"/>
                <a:ea typeface="Calibri"/>
                <a:cs typeface="Calibri"/>
                <a:sym typeface="Raleway SemiBold"/>
              </a:rPr>
              <a:t>BI-</a:t>
            </a:r>
            <a:r>
              <a:rPr lang="ru-RU" sz="1600" dirty="0">
                <a:solidFill>
                  <a:schemeClr val="bg1"/>
                </a:solidFill>
                <a:latin typeface="Raleway SemiBold"/>
                <a:ea typeface="Calibri"/>
                <a:cs typeface="Calibri"/>
                <a:sym typeface="Raleway SemiBold"/>
              </a:rPr>
              <a:t>систем:</a:t>
            </a:r>
            <a:endParaRPr lang="ru-RU" sz="1600" dirty="0">
              <a:solidFill>
                <a:schemeClr val="bg1"/>
              </a:solidFill>
              <a:latin typeface="Raleway SemiBold"/>
              <a:ea typeface="Calibri"/>
              <a:cs typeface="Calibri"/>
              <a:sym typeface="Calibri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2534109" y="7587056"/>
            <a:ext cx="533842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3350" lvl="0">
              <a:lnSpc>
                <a:spcPct val="115000"/>
              </a:lnSpc>
              <a:buClr>
                <a:srgbClr val="141A1B"/>
              </a:buClr>
              <a:buSzPts val="1500"/>
            </a:pPr>
            <a:r>
              <a:rPr lang="ru-RU" sz="1600" b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Форсайт. Аналитическая платформа </a:t>
            </a:r>
            <a:r>
              <a:rPr lang="ru-RU" sz="1600" b="1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10.5</a:t>
            </a:r>
          </a:p>
          <a:p>
            <a:pPr marL="133350" lvl="0">
              <a:lnSpc>
                <a:spcPct val="115000"/>
              </a:lnSpc>
              <a:buClr>
                <a:srgbClr val="141A1B"/>
              </a:buClr>
              <a:buSzPts val="1500"/>
            </a:pPr>
            <a:endParaRPr lang="ru-RU" sz="1600" b="1"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33350">
              <a:lnSpc>
                <a:spcPct val="115000"/>
              </a:lnSpc>
              <a:buClr>
                <a:srgbClr val="141A1B"/>
              </a:buClr>
              <a:buSzPts val="1500"/>
            </a:pPr>
            <a:r>
              <a:rPr lang="en-US" sz="1600" b="1" dirty="0" err="1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FineBI</a:t>
            </a:r>
            <a:r>
              <a:rPr lang="ru-RU" sz="1600" b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6.1</a:t>
            </a:r>
            <a:r>
              <a:rPr lang="en-US" sz="1600" b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lang="ru-RU" sz="1600" b="1"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52500" y="3099508"/>
            <a:ext cx="7687360" cy="88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10500"/>
              </a:lnSpc>
              <a:buClr>
                <a:srgbClr val="141A1B"/>
              </a:buClr>
              <a:buSzPts val="2400"/>
              <a:buFont typeface="Raleway"/>
              <a:buNone/>
            </a:pPr>
            <a:r>
              <a:rPr lang="ru-RU" sz="3600" b="1" dirty="0">
                <a:solidFill>
                  <a:srgbClr val="141A1B"/>
                </a:solidFill>
                <a:latin typeface="Raleway"/>
                <a:ea typeface="Raleway"/>
                <a:cs typeface="Raleway"/>
                <a:sym typeface="Raleway SemiBold"/>
              </a:rPr>
              <a:t>Были заложены 3 группы тестов, повторяющие действия 99% аналитиков</a:t>
            </a:r>
            <a:endParaRPr lang="ru-RU" sz="3600" b="1" dirty="0">
              <a:solidFill>
                <a:srgbClr val="141A1B"/>
              </a:solidFill>
              <a:latin typeface="Raleway"/>
              <a:ea typeface="Raleway"/>
              <a:cs typeface="Raleway"/>
              <a:sym typeface="Calibri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A8B5AD2-E8CD-7432-9038-DC0E2932F109}"/>
              </a:ext>
            </a:extLst>
          </p:cNvPr>
          <p:cNvSpPr txBox="1"/>
          <p:nvPr/>
        </p:nvSpPr>
        <p:spPr>
          <a:xfrm>
            <a:off x="727875" y="5924738"/>
            <a:ext cx="9141930" cy="1578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3350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1A1B"/>
              </a:buClr>
              <a:buSzPts val="1500"/>
            </a:pPr>
            <a:r>
              <a:rPr lang="ru-RU" sz="2800" dirty="0" smtClean="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Open Sans"/>
              </a:rPr>
              <a:t>Подключение </a:t>
            </a:r>
            <a:r>
              <a:rPr lang="ru-RU" sz="2800" dirty="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Open Sans"/>
              </a:rPr>
              <a:t>к данным</a:t>
            </a:r>
          </a:p>
          <a:p>
            <a:pPr marL="133350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1A1B"/>
              </a:buClr>
              <a:buSzPts val="1500"/>
            </a:pPr>
            <a:r>
              <a:rPr lang="ru-RU" sz="2800" dirty="0" smtClean="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Open Sans"/>
              </a:rPr>
              <a:t>Формирование </a:t>
            </a:r>
            <a:r>
              <a:rPr lang="ru-RU" sz="2800" dirty="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Open Sans"/>
              </a:rPr>
              <a:t>сводной таблицы (</a:t>
            </a:r>
            <a:r>
              <a:rPr lang="en-US" sz="2800" dirty="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Open Sans"/>
              </a:rPr>
              <a:t>ad</a:t>
            </a:r>
            <a:r>
              <a:rPr lang="ru-RU" sz="2800" dirty="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Open Sans"/>
              </a:rPr>
              <a:t>-</a:t>
            </a:r>
            <a:r>
              <a:rPr lang="en-US" sz="2800" dirty="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Open Sans"/>
              </a:rPr>
              <a:t>hoc</a:t>
            </a:r>
            <a:r>
              <a:rPr lang="ru-RU" sz="2800" dirty="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</a:p>
          <a:p>
            <a:pPr marL="133350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1A1B"/>
              </a:buClr>
              <a:buSzPts val="1500"/>
            </a:pPr>
            <a:r>
              <a:rPr lang="ru-RU" sz="2800" dirty="0" smtClean="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Open Sans"/>
              </a:rPr>
              <a:t>Визуализация </a:t>
            </a:r>
            <a:r>
              <a:rPr lang="ru-RU" sz="2800" dirty="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Open Sans"/>
              </a:rPr>
              <a:t>данных и инфографика</a:t>
            </a:r>
          </a:p>
        </p:txBody>
      </p:sp>
    </p:spTree>
    <p:extLst>
      <p:ext uri="{BB962C8B-B14F-4D97-AF65-F5344CB8AC3E}">
        <p14:creationId xmlns:p14="http://schemas.microsoft.com/office/powerpoint/2010/main" val="2159050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95086" y="2220686"/>
            <a:ext cx="5283200" cy="727165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249556" y="2220686"/>
            <a:ext cx="5283200" cy="727165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1890787" y="2220686"/>
            <a:ext cx="5283200" cy="727165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9" name="Google Shape;99;p7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68600" y="828675"/>
            <a:ext cx="18669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7"/>
          <p:cNvSpPr/>
          <p:nvPr/>
        </p:nvSpPr>
        <p:spPr>
          <a:xfrm>
            <a:off x="952500" y="600075"/>
            <a:ext cx="12285828" cy="97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7950"/>
              </a:lnSpc>
              <a:spcBef>
                <a:spcPts val="0"/>
              </a:spcBef>
              <a:spcAft>
                <a:spcPts val="0"/>
              </a:spcAft>
              <a:buClr>
                <a:srgbClr val="1241D8"/>
              </a:buClr>
              <a:buSzPts val="6000"/>
              <a:buFont typeface="Raleway"/>
              <a:buNone/>
            </a:pPr>
            <a:r>
              <a:rPr lang="ru-RU" sz="6000" b="1" dirty="0" smtClean="0">
                <a:solidFill>
                  <a:srgbClr val="1241D8"/>
                </a:solidFill>
                <a:latin typeface="Raleway"/>
                <a:ea typeface="Calibri"/>
                <a:cs typeface="Calibri"/>
                <a:sym typeface="Raleway"/>
              </a:rPr>
              <a:t>Подключение </a:t>
            </a:r>
            <a:r>
              <a:rPr lang="ru-RU" sz="6000" b="1" dirty="0">
                <a:solidFill>
                  <a:srgbClr val="1241D8"/>
                </a:solidFill>
                <a:latin typeface="Raleway"/>
                <a:ea typeface="Calibri"/>
                <a:cs typeface="Calibri"/>
                <a:sym typeface="Raleway"/>
              </a:rPr>
              <a:t>к </a:t>
            </a:r>
            <a:r>
              <a:rPr lang="ru-RU" sz="6000" b="1" dirty="0" smtClean="0">
                <a:solidFill>
                  <a:srgbClr val="1241D8"/>
                </a:solidFill>
                <a:latin typeface="Raleway"/>
                <a:ea typeface="Calibri"/>
                <a:cs typeface="Calibri"/>
                <a:sym typeface="Raleway"/>
              </a:rPr>
              <a:t>данным</a:t>
            </a:r>
            <a:r>
              <a:rPr lang="en-US" sz="6000" b="1" dirty="0" smtClean="0">
                <a:solidFill>
                  <a:srgbClr val="1241D8"/>
                </a:solidFill>
                <a:latin typeface="Raleway"/>
                <a:ea typeface="Calibri"/>
                <a:cs typeface="Calibri"/>
                <a:sym typeface="Raleway"/>
              </a:rPr>
              <a:t/>
            </a:r>
            <a:br>
              <a:rPr lang="en-US" sz="6000" b="1" dirty="0" smtClean="0">
                <a:solidFill>
                  <a:srgbClr val="1241D8"/>
                </a:solidFill>
                <a:latin typeface="Raleway"/>
                <a:ea typeface="Calibri"/>
                <a:cs typeface="Calibri"/>
                <a:sym typeface="Raleway"/>
              </a:rPr>
            </a:br>
            <a:endParaRPr lang="ru-RU" sz="6000" b="1" dirty="0">
              <a:solidFill>
                <a:srgbClr val="1241D8"/>
              </a:solidFill>
              <a:latin typeface="Raleway"/>
              <a:ea typeface="Calibri"/>
              <a:cs typeface="Calibri"/>
              <a:sym typeface="Raleway"/>
            </a:endParaRPr>
          </a:p>
        </p:txBody>
      </p:sp>
      <p:sp>
        <p:nvSpPr>
          <p:cNvPr id="6" name="Google Shape;336;p15"/>
          <p:cNvSpPr/>
          <p:nvPr/>
        </p:nvSpPr>
        <p:spPr>
          <a:xfrm>
            <a:off x="1112157" y="4679014"/>
            <a:ext cx="173355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7944"/>
              </a:lnSpc>
              <a:spcBef>
                <a:spcPts val="0"/>
              </a:spcBef>
              <a:spcAft>
                <a:spcPts val="0"/>
              </a:spcAft>
              <a:buClr>
                <a:srgbClr val="1241D8"/>
              </a:buClr>
              <a:buSzPts val="9000"/>
              <a:buFont typeface="Raleway ExtraBold"/>
              <a:buNone/>
            </a:pPr>
            <a:r>
              <a:rPr lang="ru-RU" sz="9000" dirty="0">
                <a:solidFill>
                  <a:srgbClr val="1241D8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А</a:t>
            </a:r>
            <a:r>
              <a:rPr lang="en-US" sz="9000" b="0" i="0" u="none" strike="noStrike" cap="none" dirty="0" smtClean="0">
                <a:solidFill>
                  <a:srgbClr val="1241D8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.</a:t>
            </a:r>
            <a:endParaRPr sz="9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336;p15"/>
          <p:cNvSpPr/>
          <p:nvPr/>
        </p:nvSpPr>
        <p:spPr>
          <a:xfrm>
            <a:off x="6849836" y="4659964"/>
            <a:ext cx="173355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7944"/>
              </a:lnSpc>
              <a:spcBef>
                <a:spcPts val="0"/>
              </a:spcBef>
              <a:spcAft>
                <a:spcPts val="0"/>
              </a:spcAft>
              <a:buClr>
                <a:srgbClr val="1241D8"/>
              </a:buClr>
              <a:buSzPts val="9000"/>
              <a:buFont typeface="Raleway ExtraBold"/>
              <a:buNone/>
            </a:pPr>
            <a:r>
              <a:rPr lang="ru-RU" sz="9000" dirty="0">
                <a:solidFill>
                  <a:srgbClr val="1241D8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Б</a:t>
            </a:r>
            <a:r>
              <a:rPr lang="en-US" sz="9000" b="0" i="0" u="none" strike="noStrike" cap="none" dirty="0" smtClean="0">
                <a:solidFill>
                  <a:srgbClr val="1241D8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.</a:t>
            </a:r>
            <a:endParaRPr sz="9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336;p15"/>
          <p:cNvSpPr/>
          <p:nvPr/>
        </p:nvSpPr>
        <p:spPr>
          <a:xfrm>
            <a:off x="12550178" y="4679014"/>
            <a:ext cx="1544431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7944"/>
              </a:lnSpc>
              <a:spcBef>
                <a:spcPts val="0"/>
              </a:spcBef>
              <a:spcAft>
                <a:spcPts val="0"/>
              </a:spcAft>
              <a:buClr>
                <a:srgbClr val="1241D8"/>
              </a:buClr>
              <a:buSzPts val="9000"/>
              <a:buFont typeface="Raleway ExtraBold"/>
              <a:buNone/>
            </a:pPr>
            <a:r>
              <a:rPr lang="ru-RU" sz="9000" dirty="0" smtClean="0">
                <a:solidFill>
                  <a:srgbClr val="1241D8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В</a:t>
            </a:r>
            <a:r>
              <a:rPr lang="en-US" sz="9000" b="0" i="0" u="none" strike="noStrike" cap="none" dirty="0" smtClean="0">
                <a:solidFill>
                  <a:srgbClr val="1241D8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.</a:t>
            </a:r>
            <a:endParaRPr sz="9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334;p15"/>
          <p:cNvSpPr/>
          <p:nvPr/>
        </p:nvSpPr>
        <p:spPr>
          <a:xfrm>
            <a:off x="2348531" y="4823269"/>
            <a:ext cx="477202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7933"/>
              </a:lnSpc>
              <a:spcBef>
                <a:spcPts val="0"/>
              </a:spcBef>
              <a:spcAft>
                <a:spcPts val="0"/>
              </a:spcAft>
              <a:buClr>
                <a:srgbClr val="1241D8"/>
              </a:buClr>
              <a:buSzPts val="3000"/>
              <a:buFont typeface="Raleway SemiBold"/>
              <a:buNone/>
            </a:pPr>
            <a:r>
              <a:rPr lang="ru-RU" sz="3000" b="1" dirty="0" smtClean="0">
                <a:solidFill>
                  <a:srgbClr val="1241D8"/>
                </a:solidFill>
                <a:latin typeface="Raleway SemiBold"/>
                <a:ea typeface="Calibri"/>
                <a:cs typeface="Calibri"/>
                <a:sym typeface="Raleway SemiBold"/>
              </a:rPr>
              <a:t>Простой</a:t>
            </a:r>
            <a:endParaRPr sz="3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335;p15"/>
          <p:cNvSpPr/>
          <p:nvPr/>
        </p:nvSpPr>
        <p:spPr>
          <a:xfrm>
            <a:off x="2348531" y="5533105"/>
            <a:ext cx="3126921" cy="396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141A1B"/>
              </a:buClr>
              <a:buSzPts val="1800"/>
              <a:buFont typeface="Open Sans"/>
              <a:buNone/>
            </a:pPr>
            <a:r>
              <a:rPr lang="ru-RU" sz="2000" b="1" i="0" u="none" strike="noStrike" cap="none" dirty="0" smtClean="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Open Sans"/>
              </a:rPr>
              <a:t>Загрузка из файлов</a:t>
            </a:r>
            <a:endParaRPr sz="2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334;p15"/>
          <p:cNvSpPr/>
          <p:nvPr/>
        </p:nvSpPr>
        <p:spPr>
          <a:xfrm>
            <a:off x="8086210" y="4824184"/>
            <a:ext cx="477202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7933"/>
              </a:lnSpc>
              <a:spcBef>
                <a:spcPts val="0"/>
              </a:spcBef>
              <a:spcAft>
                <a:spcPts val="0"/>
              </a:spcAft>
              <a:buClr>
                <a:srgbClr val="1241D8"/>
              </a:buClr>
              <a:buSzPts val="3000"/>
              <a:buFont typeface="Raleway SemiBold"/>
              <a:buNone/>
            </a:pPr>
            <a:r>
              <a:rPr lang="ru-RU" sz="3000" b="1" dirty="0" smtClean="0">
                <a:solidFill>
                  <a:srgbClr val="1241D8"/>
                </a:solidFill>
                <a:latin typeface="Raleway SemiBold"/>
                <a:ea typeface="Calibri"/>
                <a:cs typeface="Calibri"/>
                <a:sym typeface="Raleway SemiBold"/>
              </a:rPr>
              <a:t>Средний</a:t>
            </a:r>
            <a:endParaRPr sz="3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335;p15"/>
          <p:cNvSpPr/>
          <p:nvPr/>
        </p:nvSpPr>
        <p:spPr>
          <a:xfrm>
            <a:off x="8086210" y="5534021"/>
            <a:ext cx="3126921" cy="809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119000"/>
              </a:lnSpc>
              <a:buClr>
                <a:srgbClr val="141A1B"/>
              </a:buClr>
              <a:buSzPts val="1800"/>
            </a:pPr>
            <a:r>
              <a:rPr lang="ru-RU" sz="2000" b="1" dirty="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Open Sans"/>
              </a:rPr>
              <a:t>Загрузка связанных данных из разных источников</a:t>
            </a:r>
          </a:p>
        </p:txBody>
      </p:sp>
      <p:sp>
        <p:nvSpPr>
          <p:cNvPr id="14" name="Google Shape;334;p15"/>
          <p:cNvSpPr/>
          <p:nvPr/>
        </p:nvSpPr>
        <p:spPr>
          <a:xfrm>
            <a:off x="14025625" y="4842777"/>
            <a:ext cx="477202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7933"/>
              </a:lnSpc>
              <a:spcBef>
                <a:spcPts val="0"/>
              </a:spcBef>
              <a:spcAft>
                <a:spcPts val="0"/>
              </a:spcAft>
              <a:buClr>
                <a:srgbClr val="1241D8"/>
              </a:buClr>
              <a:buSzPts val="3000"/>
              <a:buFont typeface="Raleway SemiBold"/>
              <a:buNone/>
            </a:pPr>
            <a:r>
              <a:rPr lang="ru-RU" sz="3000" b="1" dirty="0" smtClean="0">
                <a:solidFill>
                  <a:srgbClr val="1241D8"/>
                </a:solidFill>
                <a:latin typeface="Raleway SemiBold"/>
                <a:ea typeface="Calibri"/>
                <a:cs typeface="Calibri"/>
                <a:sym typeface="Raleway SemiBold"/>
              </a:rPr>
              <a:t>Сложный</a:t>
            </a:r>
            <a:endParaRPr sz="3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335;p15"/>
          <p:cNvSpPr/>
          <p:nvPr/>
        </p:nvSpPr>
        <p:spPr>
          <a:xfrm>
            <a:off x="14023295" y="5492315"/>
            <a:ext cx="3126921" cy="809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119000"/>
              </a:lnSpc>
              <a:buClr>
                <a:srgbClr val="141A1B"/>
              </a:buClr>
              <a:buSzPts val="1800"/>
            </a:pPr>
            <a:r>
              <a:rPr lang="en-US" sz="2000" b="1" dirty="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Open Sans"/>
              </a:rPr>
              <a:t>Real-time BI </a:t>
            </a:r>
            <a:endParaRPr lang="ru-RU" sz="2000" b="1" dirty="0" smtClean="0">
              <a:solidFill>
                <a:srgbClr val="141A1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lnSpc>
                <a:spcPct val="119000"/>
              </a:lnSpc>
              <a:buClr>
                <a:srgbClr val="141A1B"/>
              </a:buClr>
              <a:buSzPts val="1800"/>
            </a:pPr>
            <a:r>
              <a:rPr lang="en-US" sz="2000" b="1" dirty="0" smtClean="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lang="en-US" sz="2000" b="1" dirty="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Open Sans"/>
              </a:rPr>
              <a:t>online-</a:t>
            </a:r>
            <a:r>
              <a:rPr lang="ru-RU" sz="2000" b="1" dirty="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Open Sans"/>
              </a:rPr>
              <a:t>аналитика)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348532" y="6290119"/>
            <a:ext cx="1381639" cy="183252"/>
          </a:xfrm>
          <a:prstGeom prst="roundRect">
            <a:avLst/>
          </a:prstGeom>
          <a:solidFill>
            <a:srgbClr val="3AD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851183" y="6290119"/>
            <a:ext cx="1381639" cy="183252"/>
          </a:xfrm>
          <a:prstGeom prst="roundRect">
            <a:avLst/>
          </a:prstGeom>
          <a:solidFill>
            <a:srgbClr val="3AD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8018153" y="6701055"/>
            <a:ext cx="1381639" cy="183252"/>
          </a:xfrm>
          <a:prstGeom prst="roundRect">
            <a:avLst/>
          </a:prstGeom>
          <a:solidFill>
            <a:srgbClr val="3AD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9520804" y="6701055"/>
            <a:ext cx="1381639" cy="183252"/>
          </a:xfrm>
          <a:prstGeom prst="roundRect">
            <a:avLst/>
          </a:prstGeom>
          <a:solidFill>
            <a:srgbClr val="FF41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3965949" y="6381745"/>
            <a:ext cx="1381639" cy="183252"/>
          </a:xfrm>
          <a:prstGeom prst="roundRect">
            <a:avLst/>
          </a:prstGeom>
          <a:solidFill>
            <a:srgbClr val="FF41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5468600" y="6381745"/>
            <a:ext cx="1381639" cy="183252"/>
          </a:xfrm>
          <a:prstGeom prst="roundRect">
            <a:avLst/>
          </a:prstGeom>
          <a:solidFill>
            <a:srgbClr val="FF41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991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111;p8" descr="preencoded.png">
            <a:extLst>
              <a:ext uri="{FF2B5EF4-FFF2-40B4-BE49-F238E27FC236}">
                <a16:creationId xmlns:a16="http://schemas.microsoft.com/office/drawing/2014/main" id="{E828C424-0336-B6E9-070B-6A44E17FF73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44081" y="6563645"/>
            <a:ext cx="4727723" cy="1773236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7"/>
          <p:cNvSpPr/>
          <p:nvPr/>
        </p:nvSpPr>
        <p:spPr>
          <a:xfrm>
            <a:off x="952500" y="600075"/>
            <a:ext cx="9512300" cy="97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107950"/>
              </a:lnSpc>
              <a:buClr>
                <a:srgbClr val="1241D8"/>
              </a:buClr>
              <a:buSzPts val="6000"/>
            </a:pPr>
            <a:r>
              <a:rPr lang="ru-RU" sz="6000" b="1" dirty="0">
                <a:solidFill>
                  <a:srgbClr val="1241D8"/>
                </a:solidFill>
                <a:latin typeface="Raleway"/>
                <a:ea typeface="Calibri"/>
                <a:cs typeface="Calibri"/>
                <a:sym typeface="Raleway"/>
              </a:rPr>
              <a:t>Подключение к данным. </a:t>
            </a:r>
            <a:endParaRPr lang="ru-RU" sz="6000" b="1" dirty="0" smtClean="0">
              <a:solidFill>
                <a:srgbClr val="1241D8"/>
              </a:solidFill>
              <a:latin typeface="Raleway"/>
              <a:ea typeface="Calibri"/>
              <a:cs typeface="Calibri"/>
              <a:sym typeface="Raleway"/>
            </a:endParaRPr>
          </a:p>
          <a:p>
            <a:pPr lvl="0">
              <a:lnSpc>
                <a:spcPct val="107950"/>
              </a:lnSpc>
              <a:buClr>
                <a:srgbClr val="1241D8"/>
              </a:buClr>
              <a:buSzPts val="6000"/>
            </a:pPr>
            <a:r>
              <a:rPr lang="ru-RU" sz="6000" b="1" dirty="0" smtClean="0">
                <a:solidFill>
                  <a:srgbClr val="1241D8"/>
                </a:solidFill>
                <a:latin typeface="Raleway"/>
                <a:ea typeface="Calibri"/>
                <a:cs typeface="Calibri"/>
                <a:sym typeface="Raleway"/>
              </a:rPr>
              <a:t>Простой</a:t>
            </a:r>
            <a:endParaRPr sz="6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Google Shape;149;p9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620500" y="0"/>
            <a:ext cx="66675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63;p9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468600" y="828675"/>
            <a:ext cx="18669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2351017" y="1954249"/>
            <a:ext cx="4120039" cy="56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07933"/>
              </a:lnSpc>
              <a:buClr>
                <a:srgbClr val="1241D8"/>
              </a:buClr>
              <a:buSzPts val="3000"/>
              <a:buFont typeface="Raleway SemiBold"/>
              <a:buNone/>
            </a:pPr>
            <a:r>
              <a:rPr lang="ru-RU" sz="3000" dirty="0" smtClean="0">
                <a:solidFill>
                  <a:schemeClr val="bg1"/>
                </a:solidFill>
                <a:latin typeface="Raleway SemiBold"/>
                <a:ea typeface="Raleway SemiBold"/>
                <a:cs typeface="Raleway SemiBold"/>
                <a:sym typeface="Raleway"/>
              </a:rPr>
              <a:t>Результаты:</a:t>
            </a:r>
            <a:endParaRPr lang="ru-RU" sz="3000" dirty="0">
              <a:solidFill>
                <a:schemeClr val="bg1"/>
              </a:solidFill>
              <a:latin typeface="Raleway SemiBold"/>
              <a:ea typeface="Raleway SemiBold"/>
              <a:cs typeface="Raleway SemiBold"/>
              <a:sym typeface="Calibri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5C2773F-3A38-CC1F-8FC0-9BDA2EC596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0259931" y="2564674"/>
            <a:ext cx="1063177" cy="1149994"/>
          </a:xfrm>
          <a:prstGeom prst="rect">
            <a:avLst/>
          </a:prstGeom>
        </p:spPr>
      </p:pic>
      <p:sp>
        <p:nvSpPr>
          <p:cNvPr id="21" name="Google Shape;185;p9">
            <a:extLst>
              <a:ext uri="{FF2B5EF4-FFF2-40B4-BE49-F238E27FC236}">
                <a16:creationId xmlns:a16="http://schemas.microsoft.com/office/drawing/2014/main" id="{A0370185-7B48-8695-89D8-4EFBC3241F3C}"/>
              </a:ext>
            </a:extLst>
          </p:cNvPr>
          <p:cNvSpPr/>
          <p:nvPr/>
        </p:nvSpPr>
        <p:spPr>
          <a:xfrm>
            <a:off x="952500" y="2754343"/>
            <a:ext cx="9512300" cy="529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10500"/>
              </a:lnSpc>
              <a:buClr>
                <a:srgbClr val="141A1B"/>
              </a:buClr>
              <a:buSzPts val="2400"/>
              <a:buFont typeface="Raleway"/>
              <a:buNone/>
            </a:pPr>
            <a:r>
              <a:rPr lang="ru-RU" sz="2400" b="1" dirty="0">
                <a:solidFill>
                  <a:srgbClr val="141A1B"/>
                </a:solidFill>
                <a:latin typeface="Raleway"/>
                <a:ea typeface="Raleway"/>
                <a:cs typeface="Raleway"/>
                <a:sym typeface="Raleway SemiBold"/>
              </a:rPr>
              <a:t>Тематика: Реальные данные о судебных взысканиях с официального сайта ФССП </a:t>
            </a:r>
            <a:r>
              <a:rPr lang="ru-RU" sz="2400" dirty="0">
                <a:solidFill>
                  <a:schemeClr val="bg1">
                    <a:lumMod val="75000"/>
                  </a:schemeClr>
                </a:solidFill>
                <a:latin typeface="Raleway"/>
                <a:ea typeface="Raleway"/>
                <a:cs typeface="Raleway"/>
                <a:sym typeface="Raleway SemiBold"/>
              </a:rPr>
              <a:t>(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Raleway"/>
                <a:ea typeface="Raleway"/>
                <a:cs typeface="Raleway"/>
                <a:sym typeface="Raleway SemiBold"/>
              </a:rPr>
              <a:t>https://opendata.fssp.gov.ru/7709576929-iplegallistcomplete/data-20240923-structure-20220620.csv</a:t>
            </a:r>
            <a:r>
              <a:rPr lang="ru-RU" sz="2400" dirty="0">
                <a:solidFill>
                  <a:schemeClr val="bg1">
                    <a:lumMod val="75000"/>
                  </a:schemeClr>
                </a:solidFill>
                <a:latin typeface="Raleway"/>
                <a:ea typeface="Raleway"/>
                <a:cs typeface="Raleway"/>
                <a:sym typeface="Raleway SemiBold"/>
              </a:rPr>
              <a:t>) </a:t>
            </a:r>
            <a:endParaRPr sz="2400" dirty="0">
              <a:solidFill>
                <a:schemeClr val="bg1">
                  <a:lumMod val="75000"/>
                </a:schemeClr>
              </a:solidFill>
              <a:latin typeface="Raleway"/>
              <a:ea typeface="Raleway"/>
              <a:cs typeface="Raleway"/>
              <a:sym typeface="Calibri"/>
            </a:endParaRPr>
          </a:p>
        </p:txBody>
      </p:sp>
      <p:sp>
        <p:nvSpPr>
          <p:cNvPr id="24" name="Google Shape;53;p4">
            <a:extLst>
              <a:ext uri="{FF2B5EF4-FFF2-40B4-BE49-F238E27FC236}">
                <a16:creationId xmlns:a16="http://schemas.microsoft.com/office/drawing/2014/main" id="{526B1CD8-296F-816A-8806-79EFB0E6DC25}"/>
              </a:ext>
            </a:extLst>
          </p:cNvPr>
          <p:cNvSpPr/>
          <p:nvPr/>
        </p:nvSpPr>
        <p:spPr>
          <a:xfrm>
            <a:off x="6896100" y="6882018"/>
            <a:ext cx="4724400" cy="1490338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1241D8"/>
              </a:buClr>
              <a:buSzPts val="1800"/>
              <a:buFont typeface="Open Sans"/>
              <a:buNone/>
            </a:pPr>
            <a:r>
              <a:rPr lang="ru-RU" sz="3200" b="1" dirty="0">
                <a:solidFill>
                  <a:srgbClr val="1241D8"/>
                </a:solidFill>
                <a:latin typeface="Open Sans"/>
                <a:ea typeface="Open Sans"/>
                <a:cs typeface="Open Sans"/>
                <a:sym typeface="Open Sans"/>
              </a:rPr>
              <a:t>Файл 3,7 млн. </a:t>
            </a:r>
            <a:r>
              <a:rPr lang="ru-RU" sz="3200" b="1" dirty="0" smtClean="0">
                <a:solidFill>
                  <a:srgbClr val="1241D8"/>
                </a:solidFill>
                <a:latin typeface="Open Sans"/>
                <a:ea typeface="Open Sans"/>
                <a:cs typeface="Open Sans"/>
                <a:sym typeface="Open Sans"/>
              </a:rPr>
              <a:t>строк </a:t>
            </a:r>
            <a:r>
              <a:rPr lang="ru-RU" sz="3200" b="1" dirty="0">
                <a:solidFill>
                  <a:srgbClr val="1241D8"/>
                </a:solidFill>
                <a:latin typeface="Open Sans"/>
                <a:ea typeface="Open Sans"/>
                <a:cs typeface="Open Sans"/>
                <a:sym typeface="Open Sans"/>
              </a:rPr>
              <a:t>(2,5 Гб)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287;p13">
            <a:extLst>
              <a:ext uri="{FF2B5EF4-FFF2-40B4-BE49-F238E27FC236}">
                <a16:creationId xmlns:a16="http://schemas.microsoft.com/office/drawing/2014/main" id="{76899A2B-BE90-A0B7-2FD2-18DD3E871A4E}"/>
              </a:ext>
            </a:extLst>
          </p:cNvPr>
          <p:cNvSpPr/>
          <p:nvPr/>
        </p:nvSpPr>
        <p:spPr>
          <a:xfrm>
            <a:off x="952500" y="5324192"/>
            <a:ext cx="5609957" cy="3554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14300"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41D8"/>
              </a:buClr>
              <a:buSzPts val="1800"/>
            </a:pPr>
            <a:r>
              <a:rPr lang="ru-RU" sz="1800" b="1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1</a:t>
            </a:r>
            <a:r>
              <a:rPr lang="ru-RU" sz="1800" b="1" i="0" u="none" strike="noStrike" cap="none" dirty="0" smtClean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6 </a:t>
            </a:r>
            <a:r>
              <a:rPr lang="ru-RU" sz="1800" b="1" i="0" u="none" strike="noStrike" cap="none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полей, </a:t>
            </a:r>
            <a:r>
              <a:rPr lang="ru-RU" sz="1800" b="1" i="0" u="none" strike="noStrike" cap="none" dirty="0" smtClean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содержащих</a:t>
            </a:r>
            <a:r>
              <a:rPr lang="ru-RU" sz="1800" b="1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:</a:t>
            </a:r>
            <a:endParaRPr lang="ru-RU" sz="1800" b="1" i="0" u="none" strike="noStrike" cap="none"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Calibri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41D8"/>
              </a:buClr>
              <a:buSzPts val="1800"/>
              <a:buFont typeface="Wingdings" panose="05000000000000000000" pitchFamily="2" charset="2"/>
              <a:buChar char="§"/>
            </a:pPr>
            <a:r>
              <a:rPr lang="ru-RU" sz="1800" b="0" i="0" u="none" strike="noStrike" cap="none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Наименование должника</a:t>
            </a: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41D8"/>
              </a:buClr>
              <a:buSzPts val="1800"/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Юридический и фактический адрес</a:t>
            </a: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41D8"/>
              </a:buClr>
              <a:buSzPts val="1800"/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ИНН должника</a:t>
            </a: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41D8"/>
              </a:buClr>
              <a:buSzPts val="1800"/>
              <a:buFont typeface="Wingdings" panose="05000000000000000000" pitchFamily="2" charset="2"/>
              <a:buChar char="§"/>
            </a:pPr>
            <a:r>
              <a:rPr lang="ru-RU" sz="1800" b="0" i="0" u="none" strike="noStrike" cap="none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Номер исполнительного производства</a:t>
            </a: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41D8"/>
              </a:buClr>
              <a:buSzPts val="1800"/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Дата возбуждения</a:t>
            </a: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41D8"/>
              </a:buClr>
              <a:buSzPts val="1800"/>
              <a:buFont typeface="Wingdings" panose="05000000000000000000" pitchFamily="2" charset="2"/>
              <a:buChar char="§"/>
            </a:pPr>
            <a:r>
              <a:rPr lang="ru-RU" sz="1800" b="0" i="0" u="none" strike="noStrike" cap="none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Дата и номер исполнительного документа</a:t>
            </a: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41D8"/>
              </a:buClr>
              <a:buSzPts val="1800"/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Требование исполнительного документа</a:t>
            </a: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41D8"/>
              </a:buClr>
              <a:buSzPts val="1800"/>
              <a:buFont typeface="Wingdings" panose="05000000000000000000" pitchFamily="2" charset="2"/>
              <a:buChar char="§"/>
            </a:pPr>
            <a:r>
              <a:rPr lang="ru-RU" sz="1800" b="0" i="0" u="none" strike="noStrike" cap="none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Предмет исполнения</a:t>
            </a: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41D8"/>
              </a:buClr>
              <a:buSzPts val="1800"/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Отдел и адрес судебных приставов</a:t>
            </a: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41D8"/>
              </a:buClr>
              <a:buSzPts val="1800"/>
              <a:buFont typeface="Wingdings" panose="05000000000000000000" pitchFamily="2" charset="2"/>
              <a:buChar char="§"/>
            </a:pPr>
            <a:r>
              <a:rPr lang="ru-RU" sz="1800" b="0" i="0" u="none" strike="noStrike" cap="none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ИНН организации-взыскателя</a:t>
            </a: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41D8"/>
              </a:buClr>
              <a:buSzPts val="1800"/>
              <a:buFont typeface="Wingdings" panose="05000000000000000000" pitchFamily="2" charset="2"/>
              <a:buChar char="§"/>
            </a:pPr>
            <a:endParaRPr sz="1800" b="0" i="0" u="none" strike="noStrike" cap="none"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Calibri"/>
            </a:endParaRPr>
          </a:p>
        </p:txBody>
      </p:sp>
      <p:sp>
        <p:nvSpPr>
          <p:cNvPr id="33" name="Google Shape;185;p9">
            <a:extLst>
              <a:ext uri="{FF2B5EF4-FFF2-40B4-BE49-F238E27FC236}">
                <a16:creationId xmlns:a16="http://schemas.microsoft.com/office/drawing/2014/main" id="{49F883A6-381F-5791-8B6B-8302E3599667}"/>
              </a:ext>
            </a:extLst>
          </p:cNvPr>
          <p:cNvSpPr/>
          <p:nvPr/>
        </p:nvSpPr>
        <p:spPr>
          <a:xfrm>
            <a:off x="952500" y="4657725"/>
            <a:ext cx="3264658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7933"/>
              </a:lnSpc>
              <a:spcBef>
                <a:spcPts val="0"/>
              </a:spcBef>
              <a:spcAft>
                <a:spcPts val="0"/>
              </a:spcAft>
              <a:buClr>
                <a:srgbClr val="1241D8"/>
              </a:buClr>
              <a:buSzPts val="3000"/>
              <a:buFont typeface="Raleway SemiBold"/>
              <a:buNone/>
            </a:pPr>
            <a:r>
              <a:rPr lang="ru-RU" sz="3000" dirty="0">
                <a:solidFill>
                  <a:srgbClr val="1241D8"/>
                </a:solidFill>
                <a:latin typeface="Raleway SemiBold"/>
                <a:ea typeface="Calibri"/>
                <a:cs typeface="Calibri"/>
                <a:sym typeface="Raleway SemiBold"/>
              </a:rPr>
              <a:t>Содержание:</a:t>
            </a:r>
            <a:endParaRPr sz="3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" name="Google Shape;456;p20" descr="preencoded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468600" y="3462891"/>
            <a:ext cx="2329709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457;p20" descr="preencoded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295717" y="3462891"/>
            <a:ext cx="2314575" cy="24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Прямоугольник 38"/>
          <p:cNvSpPr/>
          <p:nvPr/>
        </p:nvSpPr>
        <p:spPr>
          <a:xfrm>
            <a:off x="14812346" y="4431128"/>
            <a:ext cx="623091" cy="302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07933"/>
              </a:lnSpc>
              <a:buClr>
                <a:srgbClr val="1241D8"/>
              </a:buClr>
              <a:buSzPts val="3000"/>
              <a:buFont typeface="Raleway SemiBold"/>
              <a:buNone/>
            </a:pPr>
            <a:r>
              <a:rPr lang="en-US" sz="3000" dirty="0" smtClean="0">
                <a:solidFill>
                  <a:schemeClr val="bg1"/>
                </a:solidFill>
                <a:latin typeface="Raleway SemiBold"/>
                <a:ea typeface="Raleway SemiBold"/>
                <a:cs typeface="Raleway SemiBold"/>
                <a:sym typeface="Raleway"/>
              </a:rPr>
              <a:t>vs</a:t>
            </a:r>
            <a:endParaRPr lang="ru-RU" sz="3000" dirty="0">
              <a:solidFill>
                <a:schemeClr val="bg1"/>
              </a:solidFill>
              <a:latin typeface="Raleway SemiBold"/>
              <a:ea typeface="Raleway SemiBold"/>
              <a:cs typeface="Raleway SemiBold"/>
              <a:sym typeface="Calibri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2298913" y="4402948"/>
            <a:ext cx="2293350" cy="552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lnSpc>
                <a:spcPct val="107933"/>
              </a:lnSpc>
              <a:buClr>
                <a:srgbClr val="1241D8"/>
              </a:buClr>
              <a:buSzPts val="3000"/>
              <a:buFont typeface="Raleway SemiBold"/>
              <a:buNone/>
            </a:pPr>
            <a:r>
              <a:rPr lang="en-US" sz="3200" dirty="0" smtClean="0">
                <a:solidFill>
                  <a:schemeClr val="bg1"/>
                </a:solidFill>
                <a:latin typeface="Raleway SemiBold"/>
                <a:ea typeface="Raleway SemiBold"/>
                <a:cs typeface="Raleway SemiBold"/>
                <a:sym typeface="Raleway"/>
              </a:rPr>
              <a:t>2 </a:t>
            </a:r>
            <a:r>
              <a:rPr lang="ru-RU" sz="3200" dirty="0" smtClean="0">
                <a:solidFill>
                  <a:schemeClr val="bg1"/>
                </a:solidFill>
                <a:latin typeface="Raleway SemiBold"/>
                <a:ea typeface="Raleway SemiBold"/>
                <a:cs typeface="Raleway SemiBold"/>
                <a:sym typeface="Raleway"/>
              </a:rPr>
              <a:t>минуты</a:t>
            </a:r>
            <a:endParaRPr lang="ru-RU" sz="3200" dirty="0">
              <a:solidFill>
                <a:schemeClr val="bg1"/>
              </a:solidFill>
              <a:latin typeface="Raleway SemiBold"/>
              <a:ea typeface="Raleway SemiBold"/>
              <a:cs typeface="Raleway SemiBold"/>
              <a:sym typeface="Calibri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5483733" y="4402948"/>
            <a:ext cx="2314576" cy="552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lnSpc>
                <a:spcPct val="107933"/>
              </a:lnSpc>
              <a:buClr>
                <a:srgbClr val="1241D8"/>
              </a:buClr>
              <a:buSzPts val="3000"/>
              <a:buFont typeface="Raleway SemiBold"/>
              <a:buNone/>
            </a:pPr>
            <a:r>
              <a:rPr lang="ru-RU" sz="3200" dirty="0" smtClean="0">
                <a:solidFill>
                  <a:schemeClr val="bg1"/>
                </a:solidFill>
                <a:latin typeface="Raleway SemiBold"/>
                <a:ea typeface="Raleway SemiBold"/>
                <a:cs typeface="Raleway SemiBold"/>
                <a:sym typeface="Raleway"/>
              </a:rPr>
              <a:t>11</a:t>
            </a:r>
            <a:r>
              <a:rPr lang="en-US" sz="3200" dirty="0" smtClean="0">
                <a:solidFill>
                  <a:schemeClr val="bg1"/>
                </a:solidFill>
                <a:latin typeface="Raleway SemiBold"/>
                <a:ea typeface="Raleway SemiBold"/>
                <a:cs typeface="Raleway SemiBold"/>
                <a:sym typeface="Raleway"/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latin typeface="Raleway SemiBold"/>
                <a:ea typeface="Raleway SemiBold"/>
                <a:cs typeface="Raleway SemiBold"/>
                <a:sym typeface="Raleway"/>
              </a:rPr>
              <a:t>минут</a:t>
            </a:r>
            <a:endParaRPr lang="ru-RU" sz="3200" dirty="0">
              <a:solidFill>
                <a:schemeClr val="bg1"/>
              </a:solidFill>
              <a:latin typeface="Raleway SemiBold"/>
              <a:ea typeface="Raleway SemiBold"/>
              <a:cs typeface="Raleway SemiBold"/>
              <a:sym typeface="Calibri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2565406" y="3930425"/>
            <a:ext cx="2060020" cy="56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07933"/>
              </a:lnSpc>
              <a:buClr>
                <a:srgbClr val="1241D8"/>
              </a:buClr>
              <a:buSzPts val="3000"/>
              <a:buFont typeface="Raleway SemiBold"/>
              <a:buNone/>
            </a:pPr>
            <a:r>
              <a:rPr lang="ru-RU" sz="2000" dirty="0" smtClean="0">
                <a:solidFill>
                  <a:schemeClr val="bg1"/>
                </a:solidFill>
                <a:latin typeface="Raleway SemiBold"/>
                <a:ea typeface="Raleway SemiBold"/>
                <a:cs typeface="Raleway SemiBold"/>
                <a:sym typeface="Raleway"/>
              </a:rPr>
              <a:t>Форсайт</a:t>
            </a:r>
            <a:endParaRPr lang="ru-RU" sz="2000" dirty="0">
              <a:solidFill>
                <a:schemeClr val="bg1"/>
              </a:solidFill>
              <a:latin typeface="Raleway SemiBold"/>
              <a:ea typeface="Raleway SemiBold"/>
              <a:cs typeface="Raleway SemiBold"/>
              <a:sym typeface="Calibri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5753422" y="3968851"/>
            <a:ext cx="2044887" cy="56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07933"/>
              </a:lnSpc>
              <a:buClr>
                <a:srgbClr val="1241D8"/>
              </a:buClr>
              <a:buSzPts val="3000"/>
              <a:buFont typeface="Raleway SemiBold"/>
              <a:buNone/>
            </a:pPr>
            <a:r>
              <a:rPr lang="en-US" sz="2000" dirty="0" err="1">
                <a:solidFill>
                  <a:schemeClr val="bg1"/>
                </a:solidFill>
                <a:latin typeface="Raleway SemiBold"/>
                <a:ea typeface="Raleway SemiBold"/>
                <a:cs typeface="Raleway SemiBold"/>
                <a:sym typeface="Raleway"/>
              </a:rPr>
              <a:t>FineBI</a:t>
            </a:r>
            <a:endParaRPr lang="ru-RU" sz="2000" dirty="0">
              <a:solidFill>
                <a:schemeClr val="bg1"/>
              </a:solidFill>
              <a:latin typeface="Raleway SemiBold"/>
              <a:ea typeface="Raleway SemiBold"/>
              <a:cs typeface="Raleway SemiBold"/>
              <a:sym typeface="Calibri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2351018" y="6647153"/>
            <a:ext cx="4120039" cy="56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07933"/>
              </a:lnSpc>
              <a:buClr>
                <a:srgbClr val="1241D8"/>
              </a:buClr>
              <a:buSzPts val="3000"/>
              <a:buFont typeface="Raleway SemiBold"/>
              <a:buNone/>
            </a:pPr>
            <a:r>
              <a:rPr lang="ru-RU" sz="3000" dirty="0" smtClean="0">
                <a:solidFill>
                  <a:schemeClr val="bg1"/>
                </a:solidFill>
                <a:latin typeface="Raleway SemiBold"/>
                <a:ea typeface="Raleway SemiBold"/>
                <a:cs typeface="Raleway SemiBold"/>
                <a:sym typeface="Raleway"/>
              </a:rPr>
              <a:t>Выводы:</a:t>
            </a:r>
            <a:endParaRPr lang="ru-RU" sz="3000" dirty="0">
              <a:solidFill>
                <a:schemeClr val="bg1"/>
              </a:solidFill>
              <a:latin typeface="Raleway SemiBold"/>
              <a:ea typeface="Raleway SemiBold"/>
              <a:cs typeface="Raleway SemiBold"/>
              <a:sym typeface="Calibri"/>
            </a:endParaRPr>
          </a:p>
        </p:txBody>
      </p:sp>
      <p:sp>
        <p:nvSpPr>
          <p:cNvPr id="47" name="Google Shape;287;p13">
            <a:extLst>
              <a:ext uri="{FF2B5EF4-FFF2-40B4-BE49-F238E27FC236}">
                <a16:creationId xmlns:a16="http://schemas.microsoft.com/office/drawing/2014/main" id="{4E15D335-180D-C8CF-330C-C56FD15EE358}"/>
              </a:ext>
            </a:extLst>
          </p:cNvPr>
          <p:cNvSpPr/>
          <p:nvPr/>
        </p:nvSpPr>
        <p:spPr>
          <a:xfrm>
            <a:off x="12295718" y="7450263"/>
            <a:ext cx="5502592" cy="1202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14300" marR="0"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ru-RU" sz="24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Загрузка из файла в Форсайте выполняется в 5-6 раз быстрее, чем в </a:t>
            </a:r>
            <a:r>
              <a:rPr lang="en-US" sz="2400" b="0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FineBI</a:t>
            </a:r>
            <a:endParaRPr sz="24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2351016" y="2681206"/>
            <a:ext cx="53732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>
                    <a:lumMod val="65000"/>
                  </a:schemeClr>
                </a:solidFill>
                <a:latin typeface="Raleway SemiBold"/>
                <a:ea typeface="Raleway SemiBold"/>
                <a:cs typeface="Raleway SemiBold"/>
                <a:sym typeface="Raleway"/>
              </a:rPr>
              <a:t>В</a:t>
            </a:r>
            <a:r>
              <a:rPr lang="ru-RU" sz="2000" dirty="0" smtClean="0">
                <a:solidFill>
                  <a:schemeClr val="bg1">
                    <a:lumMod val="65000"/>
                  </a:schemeClr>
                </a:solidFill>
                <a:latin typeface="Raleway SemiBold"/>
                <a:ea typeface="Raleway SemiBold"/>
                <a:cs typeface="Raleway SemiBold"/>
                <a:sym typeface="Raleway"/>
              </a:rPr>
              <a:t>ремя </a:t>
            </a:r>
            <a:r>
              <a:rPr lang="ru-RU" sz="2000" dirty="0">
                <a:solidFill>
                  <a:schemeClr val="bg1">
                    <a:lumMod val="65000"/>
                  </a:schemeClr>
                </a:solidFill>
                <a:latin typeface="Raleway SemiBold"/>
                <a:ea typeface="Raleway SemiBold"/>
                <a:cs typeface="Raleway SemiBold"/>
                <a:sym typeface="Raleway"/>
              </a:rPr>
              <a:t>загрузки</a:t>
            </a:r>
            <a:endParaRPr lang="ru-RU" sz="2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408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7"/>
          <p:cNvSpPr/>
          <p:nvPr/>
        </p:nvSpPr>
        <p:spPr>
          <a:xfrm>
            <a:off x="952500" y="600075"/>
            <a:ext cx="9512300" cy="97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107950"/>
              </a:lnSpc>
              <a:buClr>
                <a:srgbClr val="1241D8"/>
              </a:buClr>
              <a:buSzPts val="6000"/>
            </a:pPr>
            <a:r>
              <a:rPr lang="ru-RU" sz="6000" b="1" dirty="0">
                <a:solidFill>
                  <a:srgbClr val="1241D8"/>
                </a:solidFill>
                <a:latin typeface="Raleway"/>
                <a:ea typeface="Calibri"/>
                <a:cs typeface="Calibri"/>
                <a:sym typeface="Raleway"/>
              </a:rPr>
              <a:t>Подключение к данным. Средний</a:t>
            </a:r>
            <a:endParaRPr sz="6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Google Shape;149;p9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20500" y="0"/>
            <a:ext cx="66675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63;p9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468600" y="828675"/>
            <a:ext cx="18669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185;p9">
            <a:extLst>
              <a:ext uri="{FF2B5EF4-FFF2-40B4-BE49-F238E27FC236}">
                <a16:creationId xmlns:a16="http://schemas.microsoft.com/office/drawing/2014/main" id="{A0370185-7B48-8695-89D8-4EFBC3241F3C}"/>
              </a:ext>
            </a:extLst>
          </p:cNvPr>
          <p:cNvSpPr/>
          <p:nvPr/>
        </p:nvSpPr>
        <p:spPr>
          <a:xfrm>
            <a:off x="1003631" y="2863164"/>
            <a:ext cx="9512300" cy="529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10500"/>
              </a:lnSpc>
              <a:buClr>
                <a:srgbClr val="141A1B"/>
              </a:buClr>
              <a:buSzPts val="2400"/>
              <a:buFont typeface="Raleway"/>
              <a:buNone/>
            </a:pPr>
            <a:r>
              <a:rPr lang="ru-RU" sz="2400" b="1" dirty="0">
                <a:solidFill>
                  <a:srgbClr val="141A1B"/>
                </a:solidFill>
                <a:latin typeface="Raleway"/>
                <a:ea typeface="Raleway"/>
                <a:cs typeface="Raleway"/>
                <a:sym typeface="Raleway SemiBold"/>
              </a:rPr>
              <a:t>Тематика: Чековая аналитика для сети розничных магазинов</a:t>
            </a:r>
          </a:p>
        </p:txBody>
      </p:sp>
      <p:sp>
        <p:nvSpPr>
          <p:cNvPr id="22" name="Google Shape;185;p9">
            <a:extLst>
              <a:ext uri="{FF2B5EF4-FFF2-40B4-BE49-F238E27FC236}">
                <a16:creationId xmlns:a16="http://schemas.microsoft.com/office/drawing/2014/main" id="{49F883A6-381F-5791-8B6B-8302E3599667}"/>
              </a:ext>
            </a:extLst>
          </p:cNvPr>
          <p:cNvSpPr/>
          <p:nvPr/>
        </p:nvSpPr>
        <p:spPr>
          <a:xfrm>
            <a:off x="952500" y="3875428"/>
            <a:ext cx="3264658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7933"/>
              </a:lnSpc>
              <a:spcBef>
                <a:spcPts val="0"/>
              </a:spcBef>
              <a:spcAft>
                <a:spcPts val="0"/>
              </a:spcAft>
              <a:buClr>
                <a:srgbClr val="1241D8"/>
              </a:buClr>
              <a:buSzPts val="3000"/>
              <a:buFont typeface="Raleway SemiBold"/>
              <a:buNone/>
            </a:pPr>
            <a:r>
              <a:rPr lang="ru-RU" sz="3000" dirty="0">
                <a:solidFill>
                  <a:srgbClr val="1241D8"/>
                </a:solidFill>
                <a:latin typeface="Raleway SemiBold"/>
                <a:ea typeface="Calibri"/>
                <a:cs typeface="Calibri"/>
                <a:sym typeface="Raleway SemiBold"/>
              </a:rPr>
              <a:t>Содержание:</a:t>
            </a:r>
            <a:endParaRPr sz="3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" name="Google Shape;111;p8" descr="preencoded.png">
            <a:extLst>
              <a:ext uri="{FF2B5EF4-FFF2-40B4-BE49-F238E27FC236}">
                <a16:creationId xmlns:a16="http://schemas.microsoft.com/office/drawing/2014/main" id="{E828C424-0336-B6E9-070B-6A44E17FF73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8346" y="4447002"/>
            <a:ext cx="8939284" cy="5563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50;p4" descr="preencoded.png">
            <a:extLst>
              <a:ext uri="{FF2B5EF4-FFF2-40B4-BE49-F238E27FC236}">
                <a16:creationId xmlns:a16="http://schemas.microsoft.com/office/drawing/2014/main" id="{6B374138-817D-8BF0-44DA-3168A0BB78D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82250" y="4751826"/>
            <a:ext cx="3810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63;p4">
            <a:extLst>
              <a:ext uri="{FF2B5EF4-FFF2-40B4-BE49-F238E27FC236}">
                <a16:creationId xmlns:a16="http://schemas.microsoft.com/office/drawing/2014/main" id="{C10C3091-A3D6-1902-6B2D-99993CB06134}"/>
              </a:ext>
            </a:extLst>
          </p:cNvPr>
          <p:cNvSpPr/>
          <p:nvPr/>
        </p:nvSpPr>
        <p:spPr>
          <a:xfrm>
            <a:off x="1616668" y="4751676"/>
            <a:ext cx="7903745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1241D8"/>
              </a:buClr>
              <a:buSzPts val="1800"/>
              <a:buFont typeface="Open Sans"/>
              <a:buNone/>
            </a:pPr>
            <a:r>
              <a:rPr lang="ru-RU" sz="1800" b="1" i="0" u="none" strike="noStrike" cap="none" dirty="0">
                <a:solidFill>
                  <a:srgbClr val="1241D8"/>
                </a:solidFill>
                <a:latin typeface="Open Sans"/>
                <a:ea typeface="Open Sans"/>
                <a:cs typeface="Open Sans"/>
                <a:sym typeface="Open Sans"/>
              </a:rPr>
              <a:t>БД </a:t>
            </a:r>
            <a:r>
              <a:rPr lang="en-US" sz="1800" b="1" i="0" u="none" strike="noStrike" cap="none" dirty="0">
                <a:solidFill>
                  <a:srgbClr val="1241D8"/>
                </a:solidFill>
                <a:latin typeface="Open Sans"/>
                <a:ea typeface="Open Sans"/>
                <a:cs typeface="Open Sans"/>
                <a:sym typeface="Open Sans"/>
              </a:rPr>
              <a:t>PostgreSQL</a:t>
            </a:r>
            <a:endParaRPr lang="ru-RU" sz="1800" b="1" i="0" u="none" strike="noStrike" cap="none" dirty="0">
              <a:solidFill>
                <a:srgbClr val="1241D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1241D8"/>
              </a:buClr>
              <a:buSzPts val="1800"/>
              <a:buFont typeface="Open Sans"/>
              <a:buNone/>
            </a:pPr>
            <a:r>
              <a:rPr lang="ru-RU" sz="1800" b="1" i="0" u="none" strike="noStrike" cap="none" dirty="0">
                <a:solidFill>
                  <a:srgbClr val="1241D8"/>
                </a:solidFill>
                <a:latin typeface="Open Sans"/>
                <a:ea typeface="Open Sans"/>
                <a:cs typeface="Open Sans"/>
                <a:sym typeface="Open Sans"/>
              </a:rPr>
              <a:t>1 таблица фактов – 250 млн. строк</a:t>
            </a:r>
          </a:p>
          <a:p>
            <a:pPr marL="0" marR="0" lvl="0" indent="0" algn="l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1241D8"/>
              </a:buClr>
              <a:buSzPts val="1800"/>
              <a:buFont typeface="Open Sans"/>
              <a:buNone/>
            </a:pPr>
            <a:r>
              <a:rPr lang="ru-RU" sz="1800" b="1" dirty="0">
                <a:solidFill>
                  <a:srgbClr val="1241D8"/>
                </a:solidFill>
                <a:latin typeface="Open Sans"/>
                <a:ea typeface="Open Sans"/>
                <a:cs typeface="Open Sans"/>
                <a:sym typeface="Open Sans"/>
              </a:rPr>
              <a:t>6 таблиц справочников – среди них 73 тыс. и 5 тыс. значений 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" name="Google Shape;117;p8" descr="preencoded.png">
            <a:extLst>
              <a:ext uri="{FF2B5EF4-FFF2-40B4-BE49-F238E27FC236}">
                <a16:creationId xmlns:a16="http://schemas.microsoft.com/office/drawing/2014/main" id="{0A90D07F-1DBD-4116-00DE-494D8F40D8D1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777914" y="6278193"/>
            <a:ext cx="158115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133;p8">
            <a:extLst>
              <a:ext uri="{FF2B5EF4-FFF2-40B4-BE49-F238E27FC236}">
                <a16:creationId xmlns:a16="http://schemas.microsoft.com/office/drawing/2014/main" id="{70A80C61-0B68-9528-26E3-B3CE851C45AE}"/>
              </a:ext>
            </a:extLst>
          </p:cNvPr>
          <p:cNvSpPr/>
          <p:nvPr/>
        </p:nvSpPr>
        <p:spPr>
          <a:xfrm>
            <a:off x="4006514" y="6354393"/>
            <a:ext cx="11811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141A1B"/>
              </a:buClr>
              <a:buSzPts val="1500"/>
              <a:buFont typeface="Open Sans"/>
              <a:buNone/>
            </a:pPr>
            <a:r>
              <a:rPr lang="ru-RU" sz="1500" b="0" i="0" u="none" strike="noStrike" cap="none" dirty="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Open Sans"/>
              </a:rPr>
              <a:t>Сотрудники</a:t>
            </a:r>
            <a:endParaRPr sz="15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" name="Google Shape;117;p8" descr="preencoded.png">
            <a:extLst>
              <a:ext uri="{FF2B5EF4-FFF2-40B4-BE49-F238E27FC236}">
                <a16:creationId xmlns:a16="http://schemas.microsoft.com/office/drawing/2014/main" id="{442029D7-B65B-48D1-AFF3-30236894396C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45195" y="6286019"/>
            <a:ext cx="158115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133;p8">
            <a:extLst>
              <a:ext uri="{FF2B5EF4-FFF2-40B4-BE49-F238E27FC236}">
                <a16:creationId xmlns:a16="http://schemas.microsoft.com/office/drawing/2014/main" id="{FC6FC90D-04CF-B4DB-6F40-D7902004AB66}"/>
              </a:ext>
            </a:extLst>
          </p:cNvPr>
          <p:cNvSpPr/>
          <p:nvPr/>
        </p:nvSpPr>
        <p:spPr>
          <a:xfrm>
            <a:off x="7073795" y="6362219"/>
            <a:ext cx="11811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141A1B"/>
              </a:buClr>
              <a:buSzPts val="1500"/>
              <a:buFont typeface="Open Sans"/>
              <a:buNone/>
            </a:pPr>
            <a:r>
              <a:rPr lang="ru-RU" sz="1500" b="0" i="0" u="none" strike="noStrike" cap="none" dirty="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Open Sans"/>
              </a:rPr>
              <a:t>Должности</a:t>
            </a:r>
            <a:endParaRPr sz="15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" name="Google Shape;117;p8" descr="preencoded.png">
            <a:extLst>
              <a:ext uri="{FF2B5EF4-FFF2-40B4-BE49-F238E27FC236}">
                <a16:creationId xmlns:a16="http://schemas.microsoft.com/office/drawing/2014/main" id="{5A32A314-071D-6546-B477-EFBEBB523855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54613" y="8091181"/>
            <a:ext cx="158115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133;p8">
            <a:extLst>
              <a:ext uri="{FF2B5EF4-FFF2-40B4-BE49-F238E27FC236}">
                <a16:creationId xmlns:a16="http://schemas.microsoft.com/office/drawing/2014/main" id="{425562AF-C365-E238-5BD5-A7B2ECD730D1}"/>
              </a:ext>
            </a:extLst>
          </p:cNvPr>
          <p:cNvSpPr/>
          <p:nvPr/>
        </p:nvSpPr>
        <p:spPr>
          <a:xfrm>
            <a:off x="2183213" y="8167381"/>
            <a:ext cx="11811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141A1B"/>
              </a:buClr>
              <a:buSzPts val="1500"/>
              <a:buFont typeface="Open Sans"/>
              <a:buNone/>
            </a:pPr>
            <a:r>
              <a:rPr lang="ru-RU" sz="1500" b="0" i="0" u="none" strike="noStrike" cap="none" dirty="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Open Sans"/>
              </a:rPr>
              <a:t>Магазины</a:t>
            </a:r>
            <a:endParaRPr sz="15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" name="Google Shape;117;p8" descr="preencoded.png">
            <a:extLst>
              <a:ext uri="{FF2B5EF4-FFF2-40B4-BE49-F238E27FC236}">
                <a16:creationId xmlns:a16="http://schemas.microsoft.com/office/drawing/2014/main" id="{A911D6DE-A6FE-05D0-233A-6CBAADCF867A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07641" y="8623554"/>
            <a:ext cx="158115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133;p8">
            <a:extLst>
              <a:ext uri="{FF2B5EF4-FFF2-40B4-BE49-F238E27FC236}">
                <a16:creationId xmlns:a16="http://schemas.microsoft.com/office/drawing/2014/main" id="{4FE6A93F-BF5F-498B-D77C-0D1277E6E705}"/>
              </a:ext>
            </a:extLst>
          </p:cNvPr>
          <p:cNvSpPr/>
          <p:nvPr/>
        </p:nvSpPr>
        <p:spPr>
          <a:xfrm>
            <a:off x="4136241" y="8699754"/>
            <a:ext cx="11811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141A1B"/>
              </a:buClr>
              <a:buSzPts val="1500"/>
              <a:buFont typeface="Open Sans"/>
              <a:buNone/>
            </a:pPr>
            <a:r>
              <a:rPr lang="ru-RU" sz="1500" b="0" i="0" u="none" strike="noStrike" cap="none" dirty="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Open Sans"/>
              </a:rPr>
              <a:t>Города</a:t>
            </a:r>
            <a:endParaRPr sz="15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" name="Google Shape;117;p8" descr="preencoded.png">
            <a:extLst>
              <a:ext uri="{FF2B5EF4-FFF2-40B4-BE49-F238E27FC236}">
                <a16:creationId xmlns:a16="http://schemas.microsoft.com/office/drawing/2014/main" id="{31956B21-56EE-2DAB-2F54-579977F7A6B6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933514" y="8890254"/>
            <a:ext cx="158115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133;p8">
            <a:extLst>
              <a:ext uri="{FF2B5EF4-FFF2-40B4-BE49-F238E27FC236}">
                <a16:creationId xmlns:a16="http://schemas.microsoft.com/office/drawing/2014/main" id="{8327A853-315D-E474-2F41-F775BDB3B3DD}"/>
              </a:ext>
            </a:extLst>
          </p:cNvPr>
          <p:cNvSpPr/>
          <p:nvPr/>
        </p:nvSpPr>
        <p:spPr>
          <a:xfrm>
            <a:off x="6162114" y="8966454"/>
            <a:ext cx="11811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141A1B"/>
              </a:buClr>
              <a:buSzPts val="1500"/>
              <a:buFont typeface="Open Sans"/>
              <a:buNone/>
            </a:pPr>
            <a:r>
              <a:rPr lang="ru-RU" sz="1500" b="0" i="0" u="none" strike="noStrike" cap="none" dirty="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Open Sans"/>
              </a:rPr>
              <a:t>Регионы</a:t>
            </a:r>
            <a:endParaRPr sz="15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" name="Google Shape;117;p8" descr="preencoded.png">
            <a:extLst>
              <a:ext uri="{FF2B5EF4-FFF2-40B4-BE49-F238E27FC236}">
                <a16:creationId xmlns:a16="http://schemas.microsoft.com/office/drawing/2014/main" id="{E5C1621C-6708-5519-07D7-AC749CA6A649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003105" y="9177120"/>
            <a:ext cx="158115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133;p8">
            <a:extLst>
              <a:ext uri="{FF2B5EF4-FFF2-40B4-BE49-F238E27FC236}">
                <a16:creationId xmlns:a16="http://schemas.microsoft.com/office/drawing/2014/main" id="{17CCC925-7C13-C7B8-ED13-B6A17CD38641}"/>
              </a:ext>
            </a:extLst>
          </p:cNvPr>
          <p:cNvSpPr/>
          <p:nvPr/>
        </p:nvSpPr>
        <p:spPr>
          <a:xfrm>
            <a:off x="8231705" y="9253320"/>
            <a:ext cx="11811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141A1B"/>
              </a:buClr>
              <a:buSzPts val="1500"/>
              <a:buFont typeface="Open Sans"/>
              <a:buNone/>
            </a:pPr>
            <a:r>
              <a:rPr lang="ru-RU" sz="1500" b="0" i="0" u="none" strike="noStrike" cap="none" dirty="0" err="1">
                <a:solidFill>
                  <a:srgbClr val="141A1B"/>
                </a:solidFill>
                <a:latin typeface="Open Sans"/>
                <a:ea typeface="Open Sans"/>
                <a:cs typeface="Open Sans"/>
                <a:sym typeface="Open Sans"/>
              </a:rPr>
              <a:t>Фед</a:t>
            </a:r>
            <a:r>
              <a:rPr lang="ru-RU" sz="1500" dirty="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Open Sans"/>
              </a:rPr>
              <a:t>. округа</a:t>
            </a:r>
            <a:endParaRPr sz="15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Дуга 49">
            <a:extLst>
              <a:ext uri="{FF2B5EF4-FFF2-40B4-BE49-F238E27FC236}">
                <a16:creationId xmlns:a16="http://schemas.microsoft.com/office/drawing/2014/main" id="{B814D57A-BD07-4341-966F-C00DE6CC4A00}"/>
              </a:ext>
            </a:extLst>
          </p:cNvPr>
          <p:cNvSpPr/>
          <p:nvPr/>
        </p:nvSpPr>
        <p:spPr>
          <a:xfrm flipH="1">
            <a:off x="1805968" y="6487011"/>
            <a:ext cx="3953813" cy="1149340"/>
          </a:xfrm>
          <a:prstGeom prst="arc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Google Shape;133;p8">
            <a:extLst>
              <a:ext uri="{FF2B5EF4-FFF2-40B4-BE49-F238E27FC236}">
                <a16:creationId xmlns:a16="http://schemas.microsoft.com/office/drawing/2014/main" id="{E4D9AEAC-B501-0746-B9F0-0B0A5A7FB137}"/>
              </a:ext>
            </a:extLst>
          </p:cNvPr>
          <p:cNvSpPr/>
          <p:nvPr/>
        </p:nvSpPr>
        <p:spPr>
          <a:xfrm>
            <a:off x="1243995" y="7123361"/>
            <a:ext cx="11811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141A1B"/>
              </a:buClr>
              <a:buSzPts val="1500"/>
              <a:buFont typeface="Open Sans"/>
              <a:buNone/>
            </a:pPr>
            <a:r>
              <a:rPr lang="ru-RU" sz="1500" b="0" i="0" u="none" strike="noStrike" cap="none" dirty="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Open Sans"/>
              </a:rPr>
              <a:t>Чеки</a:t>
            </a:r>
            <a:endParaRPr sz="15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Дуга 51">
            <a:extLst>
              <a:ext uri="{FF2B5EF4-FFF2-40B4-BE49-F238E27FC236}">
                <a16:creationId xmlns:a16="http://schemas.microsoft.com/office/drawing/2014/main" id="{512A4CE3-01E3-A096-58A4-7BDA3333F50E}"/>
              </a:ext>
            </a:extLst>
          </p:cNvPr>
          <p:cNvSpPr/>
          <p:nvPr/>
        </p:nvSpPr>
        <p:spPr>
          <a:xfrm rot="1811798" flipH="1" flipV="1">
            <a:off x="1710162" y="7525609"/>
            <a:ext cx="1334125" cy="570026"/>
          </a:xfrm>
          <a:prstGeom prst="arc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3" name="Прямая со стрелкой 52">
            <a:extLst>
              <a:ext uri="{FF2B5EF4-FFF2-40B4-BE49-F238E27FC236}">
                <a16:creationId xmlns:a16="http://schemas.microsoft.com/office/drawing/2014/main" id="{955F62BB-BDEB-42FA-E28C-FA14D35E4792}"/>
              </a:ext>
            </a:extLst>
          </p:cNvPr>
          <p:cNvCxnSpPr>
            <a:cxnSpLocks/>
            <a:stCxn id="27" idx="3"/>
          </p:cNvCxnSpPr>
          <p:nvPr/>
        </p:nvCxnSpPr>
        <p:spPr>
          <a:xfrm>
            <a:off x="5359064" y="6487743"/>
            <a:ext cx="148613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Дуга 53">
            <a:extLst>
              <a:ext uri="{FF2B5EF4-FFF2-40B4-BE49-F238E27FC236}">
                <a16:creationId xmlns:a16="http://schemas.microsoft.com/office/drawing/2014/main" id="{7F926D65-7126-2BF3-EF0D-5B9BCEBC32E3}"/>
              </a:ext>
            </a:extLst>
          </p:cNvPr>
          <p:cNvSpPr/>
          <p:nvPr/>
        </p:nvSpPr>
        <p:spPr>
          <a:xfrm flipH="1" flipV="1">
            <a:off x="2671218" y="8233414"/>
            <a:ext cx="2463290" cy="598766"/>
          </a:xfrm>
          <a:prstGeom prst="arc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Дуга 54">
            <a:extLst>
              <a:ext uri="{FF2B5EF4-FFF2-40B4-BE49-F238E27FC236}">
                <a16:creationId xmlns:a16="http://schemas.microsoft.com/office/drawing/2014/main" id="{40E85719-D372-44EC-DEBE-1C2EE7D75C58}"/>
              </a:ext>
            </a:extLst>
          </p:cNvPr>
          <p:cNvSpPr/>
          <p:nvPr/>
        </p:nvSpPr>
        <p:spPr>
          <a:xfrm flipH="1" flipV="1">
            <a:off x="5357988" y="8882428"/>
            <a:ext cx="1125426" cy="217376"/>
          </a:xfrm>
          <a:prstGeom prst="arc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Дуга 55">
            <a:extLst>
              <a:ext uri="{FF2B5EF4-FFF2-40B4-BE49-F238E27FC236}">
                <a16:creationId xmlns:a16="http://schemas.microsoft.com/office/drawing/2014/main" id="{4C38CB1B-5534-1D88-B3D8-1647C140A579}"/>
              </a:ext>
            </a:extLst>
          </p:cNvPr>
          <p:cNvSpPr/>
          <p:nvPr/>
        </p:nvSpPr>
        <p:spPr>
          <a:xfrm flipH="1" flipV="1">
            <a:off x="7427580" y="9169294"/>
            <a:ext cx="1125426" cy="217376"/>
          </a:xfrm>
          <a:prstGeom prst="arc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Google Shape;120;p8" descr="preencoded.png">
            <a:extLst>
              <a:ext uri="{FF2B5EF4-FFF2-40B4-BE49-F238E27FC236}">
                <a16:creationId xmlns:a16="http://schemas.microsoft.com/office/drawing/2014/main" id="{FA9C8758-EFF4-502F-99B7-15293009EA5C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46996" y="7061681"/>
            <a:ext cx="1575098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Прямоугольник 57"/>
          <p:cNvSpPr/>
          <p:nvPr/>
        </p:nvSpPr>
        <p:spPr>
          <a:xfrm>
            <a:off x="12351017" y="1900462"/>
            <a:ext cx="4120039" cy="56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07933"/>
              </a:lnSpc>
              <a:buClr>
                <a:srgbClr val="1241D8"/>
              </a:buClr>
              <a:buSzPts val="3000"/>
              <a:buFont typeface="Raleway SemiBold"/>
              <a:buNone/>
            </a:pPr>
            <a:r>
              <a:rPr lang="ru-RU" sz="3000" dirty="0" smtClean="0">
                <a:solidFill>
                  <a:schemeClr val="bg1"/>
                </a:solidFill>
                <a:latin typeface="Raleway SemiBold"/>
                <a:ea typeface="Raleway SemiBold"/>
                <a:cs typeface="Raleway SemiBold"/>
                <a:sym typeface="Raleway"/>
              </a:rPr>
              <a:t>Результаты:</a:t>
            </a:r>
            <a:endParaRPr lang="ru-RU" sz="3000" dirty="0">
              <a:solidFill>
                <a:schemeClr val="bg1"/>
              </a:solidFill>
              <a:latin typeface="Raleway SemiBold"/>
              <a:ea typeface="Raleway SemiBold"/>
              <a:cs typeface="Raleway SemiBold"/>
              <a:sym typeface="Calibri"/>
            </a:endParaRPr>
          </a:p>
        </p:txBody>
      </p:sp>
      <p:pic>
        <p:nvPicPr>
          <p:cNvPr id="59" name="Google Shape;456;p20" descr="preencoded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5468600" y="3176027"/>
            <a:ext cx="2329709" cy="1883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457;p20" descr="preencoded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2295717" y="3176027"/>
            <a:ext cx="2314575" cy="184922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Прямоугольник 61"/>
          <p:cNvSpPr/>
          <p:nvPr/>
        </p:nvSpPr>
        <p:spPr>
          <a:xfrm>
            <a:off x="12298913" y="4116084"/>
            <a:ext cx="2293350" cy="552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lnSpc>
                <a:spcPct val="107933"/>
              </a:lnSpc>
              <a:buClr>
                <a:srgbClr val="1241D8"/>
              </a:buClr>
              <a:buSzPts val="3000"/>
              <a:buFont typeface="Raleway SemiBold"/>
              <a:buNone/>
            </a:pPr>
            <a:r>
              <a:rPr lang="ru-RU" sz="3200" dirty="0" smtClean="0">
                <a:solidFill>
                  <a:schemeClr val="bg1"/>
                </a:solidFill>
                <a:latin typeface="Raleway SemiBold"/>
                <a:ea typeface="Raleway SemiBold"/>
                <a:cs typeface="Raleway SemiBold"/>
                <a:sym typeface="Raleway"/>
              </a:rPr>
              <a:t>45</a:t>
            </a:r>
            <a:r>
              <a:rPr lang="en-US" sz="3200" dirty="0" smtClean="0">
                <a:solidFill>
                  <a:schemeClr val="bg1"/>
                </a:solidFill>
                <a:latin typeface="Raleway SemiBold"/>
                <a:ea typeface="Raleway SemiBold"/>
                <a:cs typeface="Raleway SemiBold"/>
                <a:sym typeface="Raleway"/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latin typeface="Raleway SemiBold"/>
                <a:ea typeface="Raleway SemiBold"/>
                <a:cs typeface="Raleway SemiBold"/>
                <a:sym typeface="Raleway"/>
              </a:rPr>
              <a:t>минут</a:t>
            </a:r>
            <a:endParaRPr lang="ru-RU" sz="3200" dirty="0">
              <a:solidFill>
                <a:schemeClr val="bg1"/>
              </a:solidFill>
              <a:latin typeface="Raleway SemiBold"/>
              <a:ea typeface="Raleway SemiBold"/>
              <a:cs typeface="Raleway SemiBold"/>
              <a:sym typeface="Calibri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5483733" y="4116084"/>
            <a:ext cx="2314576" cy="552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lnSpc>
                <a:spcPct val="107933"/>
              </a:lnSpc>
              <a:buClr>
                <a:srgbClr val="1241D8"/>
              </a:buClr>
              <a:buSzPts val="3000"/>
              <a:buFont typeface="Raleway SemiBold"/>
              <a:buNone/>
            </a:pPr>
            <a:r>
              <a:rPr lang="ru-RU" sz="3200" dirty="0" smtClean="0">
                <a:solidFill>
                  <a:schemeClr val="bg1"/>
                </a:solidFill>
                <a:latin typeface="Raleway SemiBold"/>
                <a:ea typeface="Raleway SemiBold"/>
                <a:cs typeface="Raleway SemiBold"/>
                <a:sym typeface="Raleway"/>
              </a:rPr>
              <a:t>34</a:t>
            </a:r>
            <a:r>
              <a:rPr lang="en-US" sz="3200" dirty="0" smtClean="0">
                <a:solidFill>
                  <a:schemeClr val="bg1"/>
                </a:solidFill>
                <a:latin typeface="Raleway SemiBold"/>
                <a:ea typeface="Raleway SemiBold"/>
                <a:cs typeface="Raleway SemiBold"/>
                <a:sym typeface="Raleway"/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latin typeface="Raleway SemiBold"/>
                <a:ea typeface="Raleway SemiBold"/>
                <a:cs typeface="Raleway SemiBold"/>
                <a:sym typeface="Raleway"/>
              </a:rPr>
              <a:t>минут</a:t>
            </a:r>
            <a:endParaRPr lang="ru-RU" sz="3200" dirty="0">
              <a:solidFill>
                <a:schemeClr val="bg1"/>
              </a:solidFill>
              <a:latin typeface="Raleway SemiBold"/>
              <a:ea typeface="Raleway SemiBold"/>
              <a:cs typeface="Raleway SemiBold"/>
              <a:sym typeface="Calibri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2565405" y="3559185"/>
            <a:ext cx="2060020" cy="56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07933"/>
              </a:lnSpc>
              <a:buClr>
                <a:srgbClr val="1241D8"/>
              </a:buClr>
              <a:buSzPts val="3000"/>
              <a:buFont typeface="Raleway SemiBold"/>
              <a:buNone/>
            </a:pPr>
            <a:r>
              <a:rPr lang="ru-RU" sz="2000" dirty="0" smtClean="0">
                <a:solidFill>
                  <a:schemeClr val="bg1"/>
                </a:solidFill>
                <a:latin typeface="Raleway SemiBold"/>
                <a:ea typeface="Raleway SemiBold"/>
                <a:cs typeface="Raleway SemiBold"/>
                <a:sym typeface="Raleway"/>
              </a:rPr>
              <a:t>Форсайт</a:t>
            </a:r>
            <a:endParaRPr lang="ru-RU" sz="2000" dirty="0">
              <a:solidFill>
                <a:schemeClr val="bg1"/>
              </a:solidFill>
              <a:latin typeface="Raleway SemiBold"/>
              <a:ea typeface="Raleway SemiBold"/>
              <a:cs typeface="Raleway SemiBold"/>
              <a:sym typeface="Calibri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5747963" y="3559185"/>
            <a:ext cx="2044887" cy="56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07933"/>
              </a:lnSpc>
              <a:buClr>
                <a:srgbClr val="1241D8"/>
              </a:buClr>
              <a:buSzPts val="3000"/>
              <a:buFont typeface="Raleway SemiBold"/>
              <a:buNone/>
            </a:pPr>
            <a:r>
              <a:rPr lang="en-US" sz="2000" dirty="0" err="1">
                <a:solidFill>
                  <a:schemeClr val="bg1"/>
                </a:solidFill>
                <a:latin typeface="Raleway SemiBold"/>
                <a:ea typeface="Raleway SemiBold"/>
                <a:cs typeface="Raleway SemiBold"/>
                <a:sym typeface="Raleway"/>
              </a:rPr>
              <a:t>FineBI</a:t>
            </a:r>
            <a:endParaRPr lang="ru-RU" sz="2000" dirty="0">
              <a:solidFill>
                <a:schemeClr val="bg1"/>
              </a:solidFill>
              <a:latin typeface="Raleway SemiBold"/>
              <a:ea typeface="Raleway SemiBold"/>
              <a:cs typeface="Raleway SemiBold"/>
              <a:sym typeface="Calibri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2335111" y="7863429"/>
            <a:ext cx="4120039" cy="56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07933"/>
              </a:lnSpc>
              <a:buClr>
                <a:srgbClr val="1241D8"/>
              </a:buClr>
              <a:buSzPts val="3000"/>
              <a:buFont typeface="Raleway SemiBold"/>
              <a:buNone/>
            </a:pPr>
            <a:r>
              <a:rPr lang="ru-RU" sz="3000" dirty="0" smtClean="0">
                <a:solidFill>
                  <a:schemeClr val="bg1"/>
                </a:solidFill>
                <a:latin typeface="Raleway SemiBold"/>
                <a:ea typeface="Raleway SemiBold"/>
                <a:cs typeface="Raleway SemiBold"/>
                <a:sym typeface="Raleway"/>
              </a:rPr>
              <a:t>Выводы:</a:t>
            </a:r>
            <a:endParaRPr lang="ru-RU" sz="3000" dirty="0">
              <a:solidFill>
                <a:schemeClr val="bg1"/>
              </a:solidFill>
              <a:latin typeface="Raleway SemiBold"/>
              <a:ea typeface="Raleway SemiBold"/>
              <a:cs typeface="Raleway SemiBold"/>
              <a:sym typeface="Calibri"/>
            </a:endParaRPr>
          </a:p>
        </p:txBody>
      </p:sp>
      <p:sp>
        <p:nvSpPr>
          <p:cNvPr id="67" name="Google Shape;287;p13">
            <a:extLst>
              <a:ext uri="{FF2B5EF4-FFF2-40B4-BE49-F238E27FC236}">
                <a16:creationId xmlns:a16="http://schemas.microsoft.com/office/drawing/2014/main" id="{4E15D335-180D-C8CF-330C-C56FD15EE358}"/>
              </a:ext>
            </a:extLst>
          </p:cNvPr>
          <p:cNvSpPr/>
          <p:nvPr/>
        </p:nvSpPr>
        <p:spPr>
          <a:xfrm>
            <a:off x="12221658" y="8475496"/>
            <a:ext cx="5502592" cy="1202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14300" lvl="0">
              <a:lnSpc>
                <a:spcPct val="110000"/>
              </a:lnSpc>
              <a:buSzPts val="1800"/>
            </a:pPr>
            <a:r>
              <a:rPr lang="ru-RU" sz="24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При сопоставимых значениях времени загрузки, потребление памяти в Форсайт меньше в сотни раз</a:t>
            </a:r>
            <a:endParaRPr lang="ru-RU" sz="24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351016" y="2501916"/>
            <a:ext cx="53732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>
                    <a:lumMod val="65000"/>
                  </a:schemeClr>
                </a:solidFill>
                <a:latin typeface="Raleway SemiBold"/>
                <a:ea typeface="Raleway SemiBold"/>
                <a:cs typeface="Raleway SemiBold"/>
                <a:sym typeface="Raleway"/>
              </a:rPr>
              <a:t>В</a:t>
            </a:r>
            <a:r>
              <a:rPr lang="ru-RU" sz="2000" dirty="0" smtClean="0">
                <a:solidFill>
                  <a:schemeClr val="bg1">
                    <a:lumMod val="65000"/>
                  </a:schemeClr>
                </a:solidFill>
                <a:latin typeface="Raleway SemiBold"/>
                <a:ea typeface="Raleway SemiBold"/>
                <a:cs typeface="Raleway SemiBold"/>
                <a:sym typeface="Raleway"/>
              </a:rPr>
              <a:t>ремя </a:t>
            </a:r>
            <a:r>
              <a:rPr lang="ru-RU" sz="2000" dirty="0">
                <a:solidFill>
                  <a:schemeClr val="bg1">
                    <a:lumMod val="65000"/>
                  </a:schemeClr>
                </a:solidFill>
                <a:latin typeface="Raleway SemiBold"/>
                <a:ea typeface="Raleway SemiBold"/>
                <a:cs typeface="Raleway SemiBold"/>
                <a:sym typeface="Raleway"/>
              </a:rPr>
              <a:t>загрузки</a:t>
            </a:r>
            <a:endParaRPr lang="ru-RU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8" name="Google Shape;456;p20" descr="preencoded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5513050" y="5920399"/>
            <a:ext cx="2329709" cy="1883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457;p20" descr="preencoded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2340167" y="5920399"/>
            <a:ext cx="2314575" cy="184922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Прямоугольник 71"/>
          <p:cNvSpPr/>
          <p:nvPr/>
        </p:nvSpPr>
        <p:spPr>
          <a:xfrm>
            <a:off x="12295717" y="5256158"/>
            <a:ext cx="54971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>
                    <a:lumMod val="65000"/>
                  </a:schemeClr>
                </a:solidFill>
                <a:latin typeface="Raleway SemiBold"/>
                <a:ea typeface="Raleway SemiBold"/>
                <a:cs typeface="Raleway SemiBold"/>
                <a:sym typeface="Raleway"/>
              </a:rPr>
              <a:t>Потребление оперативной памяти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12244051" y="6846184"/>
            <a:ext cx="2293350" cy="552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lnSpc>
                <a:spcPct val="107933"/>
              </a:lnSpc>
              <a:buClr>
                <a:srgbClr val="1241D8"/>
              </a:buClr>
              <a:buSzPts val="3000"/>
              <a:buFont typeface="Raleway SemiBold"/>
              <a:buNone/>
            </a:pPr>
            <a:r>
              <a:rPr lang="ru-RU" sz="3200" dirty="0" smtClean="0">
                <a:solidFill>
                  <a:schemeClr val="bg1"/>
                </a:solidFill>
                <a:latin typeface="Raleway SemiBold"/>
                <a:ea typeface="Raleway SemiBold"/>
                <a:cs typeface="Raleway SemiBold"/>
                <a:sym typeface="Raleway"/>
              </a:rPr>
              <a:t>60</a:t>
            </a:r>
            <a:r>
              <a:rPr lang="en-US" sz="3200" dirty="0" smtClean="0">
                <a:solidFill>
                  <a:schemeClr val="bg1"/>
                </a:solidFill>
                <a:latin typeface="Raleway SemiBold"/>
                <a:ea typeface="Raleway SemiBold"/>
                <a:cs typeface="Raleway SemiBold"/>
                <a:sym typeface="Raleway"/>
              </a:rPr>
              <a:t> M</a:t>
            </a:r>
            <a:r>
              <a:rPr lang="ru-RU" sz="3200" dirty="0" smtClean="0">
                <a:solidFill>
                  <a:schemeClr val="bg1"/>
                </a:solidFill>
                <a:latin typeface="Raleway SemiBold"/>
                <a:ea typeface="Raleway SemiBold"/>
                <a:cs typeface="Raleway SemiBold"/>
                <a:sym typeface="Raleway"/>
              </a:rPr>
              <a:t>б</a:t>
            </a:r>
            <a:endParaRPr lang="ru-RU" sz="3200" dirty="0">
              <a:solidFill>
                <a:schemeClr val="bg1"/>
              </a:solidFill>
              <a:latin typeface="Raleway SemiBold"/>
              <a:ea typeface="Raleway SemiBold"/>
              <a:cs typeface="Raleway SemiBold"/>
              <a:sym typeface="Calibri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15428871" y="6846184"/>
            <a:ext cx="2314576" cy="552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lnSpc>
                <a:spcPct val="107933"/>
              </a:lnSpc>
              <a:buClr>
                <a:srgbClr val="1241D8"/>
              </a:buClr>
              <a:buSzPts val="3000"/>
              <a:buFont typeface="Raleway SemiBold"/>
              <a:buNone/>
            </a:pPr>
            <a:r>
              <a:rPr lang="ru-RU" sz="3200" dirty="0" smtClean="0">
                <a:solidFill>
                  <a:schemeClr val="bg1"/>
                </a:solidFill>
                <a:latin typeface="Raleway SemiBold"/>
                <a:ea typeface="Raleway SemiBold"/>
                <a:cs typeface="Raleway SemiBold"/>
                <a:sym typeface="Raleway"/>
              </a:rPr>
              <a:t>2100 Мб</a:t>
            </a:r>
            <a:endParaRPr lang="ru-RU" sz="3200" dirty="0">
              <a:solidFill>
                <a:schemeClr val="bg1"/>
              </a:solidFill>
              <a:latin typeface="Raleway SemiBold"/>
              <a:ea typeface="Raleway SemiBold"/>
              <a:cs typeface="Raleway SemiBold"/>
              <a:sym typeface="Calibri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12510543" y="6289285"/>
            <a:ext cx="2060020" cy="56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07933"/>
              </a:lnSpc>
              <a:buClr>
                <a:srgbClr val="1241D8"/>
              </a:buClr>
              <a:buSzPts val="3000"/>
              <a:buFont typeface="Raleway SemiBold"/>
              <a:buNone/>
            </a:pPr>
            <a:r>
              <a:rPr lang="ru-RU" sz="2000" dirty="0" smtClean="0">
                <a:solidFill>
                  <a:schemeClr val="bg1"/>
                </a:solidFill>
                <a:latin typeface="Raleway SemiBold"/>
                <a:ea typeface="Raleway SemiBold"/>
                <a:cs typeface="Raleway SemiBold"/>
                <a:sym typeface="Raleway"/>
              </a:rPr>
              <a:t>Форсайт</a:t>
            </a:r>
            <a:endParaRPr lang="ru-RU" sz="2000" dirty="0">
              <a:solidFill>
                <a:schemeClr val="bg1"/>
              </a:solidFill>
              <a:latin typeface="Raleway SemiBold"/>
              <a:ea typeface="Raleway SemiBold"/>
              <a:cs typeface="Raleway SemiBold"/>
              <a:sym typeface="Calibri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15693101" y="6289285"/>
            <a:ext cx="2044887" cy="56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07933"/>
              </a:lnSpc>
              <a:buClr>
                <a:srgbClr val="1241D8"/>
              </a:buClr>
              <a:buSzPts val="3000"/>
              <a:buFont typeface="Raleway SemiBold"/>
              <a:buNone/>
            </a:pPr>
            <a:r>
              <a:rPr lang="en-US" sz="2000" dirty="0" err="1">
                <a:solidFill>
                  <a:schemeClr val="bg1"/>
                </a:solidFill>
                <a:latin typeface="Raleway SemiBold"/>
                <a:ea typeface="Raleway SemiBold"/>
                <a:cs typeface="Raleway SemiBold"/>
                <a:sym typeface="Raleway"/>
              </a:rPr>
              <a:t>FineBI</a:t>
            </a:r>
            <a:endParaRPr lang="ru-RU" sz="2000" dirty="0">
              <a:solidFill>
                <a:schemeClr val="bg1"/>
              </a:solidFill>
              <a:latin typeface="Raleway SemiBold"/>
              <a:ea typeface="Raleway SemiBold"/>
              <a:cs typeface="Raleway SemiBold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8198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7"/>
          <p:cNvSpPr/>
          <p:nvPr/>
        </p:nvSpPr>
        <p:spPr>
          <a:xfrm>
            <a:off x="952500" y="600075"/>
            <a:ext cx="9512300" cy="97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107950"/>
              </a:lnSpc>
              <a:buClr>
                <a:srgbClr val="1241D8"/>
              </a:buClr>
              <a:buSzPts val="6000"/>
            </a:pPr>
            <a:r>
              <a:rPr lang="ru-RU" sz="6000" b="1" dirty="0">
                <a:solidFill>
                  <a:srgbClr val="1241D8"/>
                </a:solidFill>
                <a:latin typeface="Raleway"/>
                <a:ea typeface="Calibri"/>
                <a:cs typeface="Calibri"/>
                <a:sym typeface="Raleway"/>
              </a:rPr>
              <a:t>Подключение к данным. </a:t>
            </a:r>
            <a:r>
              <a:rPr lang="ru-RU" sz="6000" b="1" dirty="0" smtClean="0">
                <a:solidFill>
                  <a:srgbClr val="1241D8"/>
                </a:solidFill>
                <a:latin typeface="Raleway"/>
                <a:ea typeface="Calibri"/>
                <a:cs typeface="Calibri"/>
                <a:sym typeface="Raleway"/>
              </a:rPr>
              <a:t>Сложный</a:t>
            </a:r>
            <a:endParaRPr sz="6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Google Shape;149;p9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20500" y="0"/>
            <a:ext cx="66675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63;p9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468600" y="828675"/>
            <a:ext cx="18669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185;p9">
            <a:extLst>
              <a:ext uri="{FF2B5EF4-FFF2-40B4-BE49-F238E27FC236}">
                <a16:creationId xmlns:a16="http://schemas.microsoft.com/office/drawing/2014/main" id="{A0370185-7B48-8695-89D8-4EFBC3241F3C}"/>
              </a:ext>
            </a:extLst>
          </p:cNvPr>
          <p:cNvSpPr/>
          <p:nvPr/>
        </p:nvSpPr>
        <p:spPr>
          <a:xfrm>
            <a:off x="952500" y="2754343"/>
            <a:ext cx="9512300" cy="529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10500"/>
              </a:lnSpc>
              <a:buClr>
                <a:srgbClr val="141A1B"/>
              </a:buClr>
              <a:buSzPts val="2400"/>
              <a:buFont typeface="Raleway"/>
              <a:buNone/>
            </a:pPr>
            <a:r>
              <a:rPr lang="ru-RU" sz="2400" b="1" dirty="0">
                <a:solidFill>
                  <a:srgbClr val="141A1B"/>
                </a:solidFill>
                <a:latin typeface="Raleway"/>
                <a:ea typeface="Raleway"/>
                <a:cs typeface="Raleway"/>
                <a:sym typeface="Raleway SemiBold"/>
              </a:rPr>
              <a:t>Тематика: Чековая аналитика для сети розничных магазинов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12351017" y="1900462"/>
            <a:ext cx="4120039" cy="56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07933"/>
              </a:lnSpc>
              <a:buClr>
                <a:srgbClr val="1241D8"/>
              </a:buClr>
              <a:buSzPts val="3000"/>
              <a:buFont typeface="Raleway SemiBold"/>
              <a:buNone/>
            </a:pPr>
            <a:r>
              <a:rPr lang="ru-RU" sz="3000" dirty="0" smtClean="0">
                <a:solidFill>
                  <a:schemeClr val="bg1"/>
                </a:solidFill>
                <a:latin typeface="Raleway SemiBold"/>
                <a:ea typeface="Raleway SemiBold"/>
                <a:cs typeface="Raleway SemiBold"/>
                <a:sym typeface="Raleway"/>
              </a:rPr>
              <a:t>Результаты:</a:t>
            </a:r>
            <a:endParaRPr lang="ru-RU" sz="3000" dirty="0">
              <a:solidFill>
                <a:schemeClr val="bg1"/>
              </a:solidFill>
              <a:latin typeface="Raleway SemiBold"/>
              <a:ea typeface="Raleway SemiBold"/>
              <a:cs typeface="Raleway SemiBold"/>
              <a:sym typeface="Calibri"/>
            </a:endParaRPr>
          </a:p>
        </p:txBody>
      </p:sp>
      <p:pic>
        <p:nvPicPr>
          <p:cNvPr id="59" name="Google Shape;456;p20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468600" y="3176027"/>
            <a:ext cx="2329709" cy="2791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457;p20" descr="preencod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294424" y="3157045"/>
            <a:ext cx="2314575" cy="2810203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Прямоугольник 61"/>
          <p:cNvSpPr/>
          <p:nvPr/>
        </p:nvSpPr>
        <p:spPr>
          <a:xfrm>
            <a:off x="12298913" y="4116084"/>
            <a:ext cx="2293350" cy="552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lnSpc>
                <a:spcPct val="107933"/>
              </a:lnSpc>
              <a:buClr>
                <a:srgbClr val="1241D8"/>
              </a:buClr>
              <a:buSzPts val="3000"/>
              <a:buFont typeface="Raleway SemiBold"/>
              <a:buNone/>
            </a:pPr>
            <a:r>
              <a:rPr lang="ru-RU" sz="3200" dirty="0" smtClean="0">
                <a:solidFill>
                  <a:schemeClr val="bg1"/>
                </a:solidFill>
                <a:latin typeface="Raleway SemiBold"/>
                <a:ea typeface="Raleway SemiBold"/>
                <a:cs typeface="Raleway SemiBold"/>
                <a:sym typeface="Raleway"/>
              </a:rPr>
              <a:t>5-30 сек</a:t>
            </a:r>
            <a:endParaRPr lang="ru-RU" sz="3200" dirty="0">
              <a:solidFill>
                <a:schemeClr val="bg1"/>
              </a:solidFill>
              <a:latin typeface="Raleway SemiBold"/>
              <a:ea typeface="Raleway SemiBold"/>
              <a:cs typeface="Raleway SemiBold"/>
              <a:sym typeface="Calibri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5693100" y="3918009"/>
            <a:ext cx="2090075" cy="552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07933"/>
              </a:lnSpc>
              <a:buClr>
                <a:srgbClr val="1241D8"/>
              </a:buClr>
              <a:buSzPts val="3000"/>
              <a:buFont typeface="Raleway SemiBold"/>
              <a:buNone/>
            </a:pPr>
            <a:r>
              <a:rPr lang="ru-RU" sz="2800" dirty="0" smtClean="0">
                <a:solidFill>
                  <a:schemeClr val="bg1"/>
                </a:solidFill>
                <a:latin typeface="Raleway SemiBold"/>
                <a:ea typeface="Raleway SemiBold"/>
                <a:cs typeface="Raleway SemiBold"/>
                <a:sym typeface="Raleway"/>
              </a:rPr>
              <a:t>Не выполнено</a:t>
            </a:r>
            <a:endParaRPr lang="ru-RU" sz="2800" dirty="0">
              <a:solidFill>
                <a:schemeClr val="bg1"/>
              </a:solidFill>
              <a:latin typeface="Raleway SemiBold"/>
              <a:ea typeface="Raleway SemiBold"/>
              <a:cs typeface="Raleway SemiBold"/>
              <a:sym typeface="Calibri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2565405" y="3559185"/>
            <a:ext cx="2060020" cy="56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07933"/>
              </a:lnSpc>
              <a:buClr>
                <a:srgbClr val="1241D8"/>
              </a:buClr>
              <a:buSzPts val="3000"/>
              <a:buFont typeface="Raleway SemiBold"/>
              <a:buNone/>
            </a:pPr>
            <a:r>
              <a:rPr lang="ru-RU" sz="2000" dirty="0" smtClean="0">
                <a:solidFill>
                  <a:schemeClr val="bg1"/>
                </a:solidFill>
                <a:latin typeface="Raleway SemiBold"/>
                <a:ea typeface="Raleway SemiBold"/>
                <a:cs typeface="Raleway SemiBold"/>
                <a:sym typeface="Raleway"/>
              </a:rPr>
              <a:t>Форсайт</a:t>
            </a:r>
            <a:endParaRPr lang="ru-RU" sz="2000" dirty="0">
              <a:solidFill>
                <a:schemeClr val="bg1"/>
              </a:solidFill>
              <a:latin typeface="Raleway SemiBold"/>
              <a:ea typeface="Raleway SemiBold"/>
              <a:cs typeface="Raleway SemiBold"/>
              <a:sym typeface="Calibri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5747963" y="3559185"/>
            <a:ext cx="2044887" cy="56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07933"/>
              </a:lnSpc>
              <a:buClr>
                <a:srgbClr val="1241D8"/>
              </a:buClr>
              <a:buSzPts val="3000"/>
              <a:buFont typeface="Raleway SemiBold"/>
              <a:buNone/>
            </a:pPr>
            <a:r>
              <a:rPr lang="en-US" sz="2000" dirty="0" err="1">
                <a:solidFill>
                  <a:schemeClr val="bg1"/>
                </a:solidFill>
                <a:latin typeface="Raleway SemiBold"/>
                <a:ea typeface="Raleway SemiBold"/>
                <a:cs typeface="Raleway SemiBold"/>
                <a:sym typeface="Raleway"/>
              </a:rPr>
              <a:t>FineBI</a:t>
            </a:r>
            <a:endParaRPr lang="ru-RU" sz="2000" dirty="0">
              <a:solidFill>
                <a:schemeClr val="bg1"/>
              </a:solidFill>
              <a:latin typeface="Raleway SemiBold"/>
              <a:ea typeface="Raleway SemiBold"/>
              <a:cs typeface="Raleway SemiBold"/>
              <a:sym typeface="Calibri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2282371" y="6557565"/>
            <a:ext cx="4120039" cy="56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07933"/>
              </a:lnSpc>
              <a:buClr>
                <a:srgbClr val="1241D8"/>
              </a:buClr>
              <a:buSzPts val="3000"/>
              <a:buFont typeface="Raleway SemiBold"/>
              <a:buNone/>
            </a:pPr>
            <a:r>
              <a:rPr lang="ru-RU" sz="3000" dirty="0" smtClean="0">
                <a:solidFill>
                  <a:schemeClr val="bg1"/>
                </a:solidFill>
                <a:latin typeface="Raleway SemiBold"/>
                <a:ea typeface="Raleway SemiBold"/>
                <a:cs typeface="Raleway SemiBold"/>
                <a:sym typeface="Raleway"/>
              </a:rPr>
              <a:t>Выводы:</a:t>
            </a:r>
            <a:endParaRPr lang="ru-RU" sz="3000" dirty="0">
              <a:solidFill>
                <a:schemeClr val="bg1"/>
              </a:solidFill>
              <a:latin typeface="Raleway SemiBold"/>
              <a:ea typeface="Raleway SemiBold"/>
              <a:cs typeface="Raleway SemiBold"/>
              <a:sym typeface="Calibri"/>
            </a:endParaRPr>
          </a:p>
        </p:txBody>
      </p:sp>
      <p:sp>
        <p:nvSpPr>
          <p:cNvPr id="67" name="Google Shape;287;p13">
            <a:extLst>
              <a:ext uri="{FF2B5EF4-FFF2-40B4-BE49-F238E27FC236}">
                <a16:creationId xmlns:a16="http://schemas.microsoft.com/office/drawing/2014/main" id="{4E15D335-180D-C8CF-330C-C56FD15EE358}"/>
              </a:ext>
            </a:extLst>
          </p:cNvPr>
          <p:cNvSpPr/>
          <p:nvPr/>
        </p:nvSpPr>
        <p:spPr>
          <a:xfrm>
            <a:off x="12168918" y="7169632"/>
            <a:ext cx="5502592" cy="1202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14300" lvl="0">
              <a:lnSpc>
                <a:spcPct val="110000"/>
              </a:lnSpc>
              <a:buSzPts val="1800"/>
            </a:pPr>
            <a:r>
              <a:rPr lang="ru-RU" sz="24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Форсайт способен получать данные в реальном времени из разрозненных источников с большим объемом данных, в том числе за приемлемое для пользователя время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351016" y="2501916"/>
            <a:ext cx="53732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>
                    <a:lumMod val="65000"/>
                  </a:schemeClr>
                </a:solidFill>
                <a:latin typeface="Raleway SemiBold"/>
                <a:ea typeface="Raleway SemiBold"/>
                <a:cs typeface="Raleway SemiBold"/>
                <a:sym typeface="Raleway"/>
              </a:rPr>
              <a:t>Время реакции получения данных</a:t>
            </a:r>
          </a:p>
        </p:txBody>
      </p:sp>
      <p:sp>
        <p:nvSpPr>
          <p:cNvPr id="47" name="Google Shape;185;p9">
            <a:extLst>
              <a:ext uri="{FF2B5EF4-FFF2-40B4-BE49-F238E27FC236}">
                <a16:creationId xmlns:a16="http://schemas.microsoft.com/office/drawing/2014/main" id="{49F883A6-381F-5791-8B6B-8302E3599667}"/>
              </a:ext>
            </a:extLst>
          </p:cNvPr>
          <p:cNvSpPr/>
          <p:nvPr/>
        </p:nvSpPr>
        <p:spPr>
          <a:xfrm>
            <a:off x="1078647" y="3873196"/>
            <a:ext cx="3264658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7933"/>
              </a:lnSpc>
              <a:spcBef>
                <a:spcPts val="0"/>
              </a:spcBef>
              <a:spcAft>
                <a:spcPts val="0"/>
              </a:spcAft>
              <a:buClr>
                <a:srgbClr val="1241D8"/>
              </a:buClr>
              <a:buSzPts val="3000"/>
              <a:buFont typeface="Raleway SemiBold"/>
              <a:buNone/>
            </a:pPr>
            <a:r>
              <a:rPr lang="ru-RU" sz="3000" dirty="0">
                <a:solidFill>
                  <a:srgbClr val="1241D8"/>
                </a:solidFill>
                <a:latin typeface="Raleway SemiBold"/>
                <a:ea typeface="Calibri"/>
                <a:cs typeface="Calibri"/>
                <a:sym typeface="Raleway SemiBold"/>
              </a:rPr>
              <a:t>Содержание:</a:t>
            </a:r>
            <a:endParaRPr sz="3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" name="Google Shape;111;p8" descr="preencoded.png">
            <a:extLst>
              <a:ext uri="{FF2B5EF4-FFF2-40B4-BE49-F238E27FC236}">
                <a16:creationId xmlns:a16="http://schemas.microsoft.com/office/drawing/2014/main" id="{E828C424-0336-B6E9-070B-6A44E17FF73A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34941" y="4466319"/>
            <a:ext cx="8939284" cy="5563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50;p4" descr="preencoded.png">
            <a:extLst>
              <a:ext uri="{FF2B5EF4-FFF2-40B4-BE49-F238E27FC236}">
                <a16:creationId xmlns:a16="http://schemas.microsoft.com/office/drawing/2014/main" id="{6B374138-817D-8BF0-44DA-3168A0BB78D0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52918" y="4751826"/>
            <a:ext cx="3810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63;p4">
            <a:extLst>
              <a:ext uri="{FF2B5EF4-FFF2-40B4-BE49-F238E27FC236}">
                <a16:creationId xmlns:a16="http://schemas.microsoft.com/office/drawing/2014/main" id="{C10C3091-A3D6-1902-6B2D-99993CB06134}"/>
              </a:ext>
            </a:extLst>
          </p:cNvPr>
          <p:cNvSpPr/>
          <p:nvPr/>
        </p:nvSpPr>
        <p:spPr>
          <a:xfrm>
            <a:off x="1487336" y="4751676"/>
            <a:ext cx="7903745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1241D8"/>
              </a:buClr>
              <a:buSzPts val="1800"/>
              <a:buFont typeface="Open Sans"/>
              <a:buNone/>
            </a:pPr>
            <a:r>
              <a:rPr lang="ru-RU" sz="1800" b="1" i="0" u="none" strike="noStrike" cap="none" dirty="0">
                <a:solidFill>
                  <a:srgbClr val="1241D8"/>
                </a:solidFill>
                <a:latin typeface="Open Sans"/>
                <a:ea typeface="Open Sans"/>
                <a:cs typeface="Open Sans"/>
                <a:sym typeface="Open Sans"/>
              </a:rPr>
              <a:t>БД </a:t>
            </a:r>
            <a:r>
              <a:rPr lang="en-US" sz="1800" b="1" i="0" u="none" strike="noStrike" cap="none" dirty="0">
                <a:solidFill>
                  <a:srgbClr val="1241D8"/>
                </a:solidFill>
                <a:latin typeface="Open Sans"/>
                <a:ea typeface="Open Sans"/>
                <a:cs typeface="Open Sans"/>
                <a:sym typeface="Open Sans"/>
              </a:rPr>
              <a:t>PostgreSQL</a:t>
            </a:r>
            <a:r>
              <a:rPr lang="ru-RU" sz="1800" b="1" i="0" u="none" strike="noStrike" cap="none" dirty="0">
                <a:solidFill>
                  <a:srgbClr val="1241D8"/>
                </a:solidFill>
                <a:latin typeface="Open Sans"/>
                <a:ea typeface="Open Sans"/>
                <a:cs typeface="Open Sans"/>
                <a:sym typeface="Open Sans"/>
              </a:rPr>
              <a:t> (потенциально несколько разных типов БД: </a:t>
            </a:r>
            <a:r>
              <a:rPr lang="en-US" sz="1800" b="1" i="0" u="none" strike="noStrike" cap="none" dirty="0">
                <a:solidFill>
                  <a:srgbClr val="1241D8"/>
                </a:solidFill>
                <a:latin typeface="Open Sans"/>
                <a:ea typeface="Open Sans"/>
                <a:cs typeface="Open Sans"/>
                <a:sym typeface="Open Sans"/>
              </a:rPr>
              <a:t>PG, CH, GP</a:t>
            </a:r>
            <a:r>
              <a:rPr lang="ru-RU" sz="1800" b="1" i="0" u="none" strike="noStrike" cap="none" dirty="0">
                <a:solidFill>
                  <a:srgbClr val="1241D8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</a:p>
          <a:p>
            <a:pPr marL="0" marR="0" lvl="0" indent="0" algn="l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1241D8"/>
              </a:buClr>
              <a:buSzPts val="1800"/>
              <a:buFont typeface="Open Sans"/>
              <a:buNone/>
            </a:pPr>
            <a:r>
              <a:rPr lang="ru-RU" sz="1800" b="1" i="0" u="none" strike="noStrike" cap="none" dirty="0">
                <a:solidFill>
                  <a:srgbClr val="1241D8"/>
                </a:solidFill>
                <a:latin typeface="Open Sans"/>
                <a:ea typeface="Open Sans"/>
                <a:cs typeface="Open Sans"/>
                <a:sym typeface="Open Sans"/>
              </a:rPr>
              <a:t>1 таблица фактов – 250 млн. строк</a:t>
            </a:r>
          </a:p>
          <a:p>
            <a:pPr marL="0" marR="0" lvl="0" indent="0" algn="l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1241D8"/>
              </a:buClr>
              <a:buSzPts val="1800"/>
              <a:buFont typeface="Open Sans"/>
              <a:buNone/>
            </a:pPr>
            <a:r>
              <a:rPr lang="ru-RU" sz="1800" b="1" dirty="0">
                <a:solidFill>
                  <a:srgbClr val="1241D8"/>
                </a:solidFill>
                <a:latin typeface="Open Sans"/>
                <a:ea typeface="Open Sans"/>
                <a:cs typeface="Open Sans"/>
                <a:sym typeface="Open Sans"/>
              </a:rPr>
              <a:t>6 таблиц справочников – среди них 73 тыс. и 5 тыс. значений 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" name="Google Shape;117;p8" descr="preencoded.png">
            <a:extLst>
              <a:ext uri="{FF2B5EF4-FFF2-40B4-BE49-F238E27FC236}">
                <a16:creationId xmlns:a16="http://schemas.microsoft.com/office/drawing/2014/main" id="{0A90D07F-1DBD-4116-00DE-494D8F40D8D1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648582" y="6278193"/>
            <a:ext cx="158115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133;p8">
            <a:extLst>
              <a:ext uri="{FF2B5EF4-FFF2-40B4-BE49-F238E27FC236}">
                <a16:creationId xmlns:a16="http://schemas.microsoft.com/office/drawing/2014/main" id="{70A80C61-0B68-9528-26E3-B3CE851C45AE}"/>
              </a:ext>
            </a:extLst>
          </p:cNvPr>
          <p:cNvSpPr/>
          <p:nvPr/>
        </p:nvSpPr>
        <p:spPr>
          <a:xfrm>
            <a:off x="3877182" y="6354393"/>
            <a:ext cx="11811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141A1B"/>
              </a:buClr>
              <a:buSzPts val="1500"/>
              <a:buFont typeface="Open Sans"/>
              <a:buNone/>
            </a:pPr>
            <a:r>
              <a:rPr lang="ru-RU" sz="1500" b="0" i="0" u="none" strike="noStrike" cap="none" dirty="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Open Sans"/>
              </a:rPr>
              <a:t>Сотрудники</a:t>
            </a:r>
            <a:endParaRPr sz="15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9" name="Google Shape;117;p8" descr="preencoded.png">
            <a:extLst>
              <a:ext uri="{FF2B5EF4-FFF2-40B4-BE49-F238E27FC236}">
                <a16:creationId xmlns:a16="http://schemas.microsoft.com/office/drawing/2014/main" id="{442029D7-B65B-48D1-AFF3-30236894396C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715863" y="6286019"/>
            <a:ext cx="158115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133;p8">
            <a:extLst>
              <a:ext uri="{FF2B5EF4-FFF2-40B4-BE49-F238E27FC236}">
                <a16:creationId xmlns:a16="http://schemas.microsoft.com/office/drawing/2014/main" id="{FC6FC90D-04CF-B4DB-6F40-D7902004AB66}"/>
              </a:ext>
            </a:extLst>
          </p:cNvPr>
          <p:cNvSpPr/>
          <p:nvPr/>
        </p:nvSpPr>
        <p:spPr>
          <a:xfrm>
            <a:off x="6944463" y="6362219"/>
            <a:ext cx="11811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141A1B"/>
              </a:buClr>
              <a:buSzPts val="1500"/>
              <a:buFont typeface="Open Sans"/>
              <a:buNone/>
            </a:pPr>
            <a:r>
              <a:rPr lang="ru-RU" sz="1500" b="0" i="0" u="none" strike="noStrike" cap="none" dirty="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Open Sans"/>
              </a:rPr>
              <a:t>Должности</a:t>
            </a:r>
            <a:endParaRPr sz="15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" name="Google Shape;117;p8" descr="preencoded.png">
            <a:extLst>
              <a:ext uri="{FF2B5EF4-FFF2-40B4-BE49-F238E27FC236}">
                <a16:creationId xmlns:a16="http://schemas.microsoft.com/office/drawing/2014/main" id="{5A32A314-071D-6546-B477-EFBEBB523855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825281" y="8091181"/>
            <a:ext cx="1581150" cy="4191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82" name="Google Shape;133;p8">
            <a:extLst>
              <a:ext uri="{FF2B5EF4-FFF2-40B4-BE49-F238E27FC236}">
                <a16:creationId xmlns:a16="http://schemas.microsoft.com/office/drawing/2014/main" id="{425562AF-C365-E238-5BD5-A7B2ECD730D1}"/>
              </a:ext>
            </a:extLst>
          </p:cNvPr>
          <p:cNvSpPr/>
          <p:nvPr/>
        </p:nvSpPr>
        <p:spPr>
          <a:xfrm>
            <a:off x="2053881" y="8167381"/>
            <a:ext cx="11811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141A1B"/>
              </a:buClr>
              <a:buSzPts val="1500"/>
              <a:buFont typeface="Open Sans"/>
              <a:buNone/>
            </a:pPr>
            <a:r>
              <a:rPr lang="ru-RU" sz="1500" b="0" i="0" u="none" strike="noStrike" cap="none" dirty="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Open Sans"/>
              </a:rPr>
              <a:t>Магазины</a:t>
            </a:r>
            <a:endParaRPr sz="15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" name="Google Shape;117;p8" descr="preencoded.png">
            <a:extLst>
              <a:ext uri="{FF2B5EF4-FFF2-40B4-BE49-F238E27FC236}">
                <a16:creationId xmlns:a16="http://schemas.microsoft.com/office/drawing/2014/main" id="{A911D6DE-A6FE-05D0-233A-6CBAADCF867A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778309" y="8623554"/>
            <a:ext cx="158115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133;p8">
            <a:extLst>
              <a:ext uri="{FF2B5EF4-FFF2-40B4-BE49-F238E27FC236}">
                <a16:creationId xmlns:a16="http://schemas.microsoft.com/office/drawing/2014/main" id="{4FE6A93F-BF5F-498B-D77C-0D1277E6E705}"/>
              </a:ext>
            </a:extLst>
          </p:cNvPr>
          <p:cNvSpPr/>
          <p:nvPr/>
        </p:nvSpPr>
        <p:spPr>
          <a:xfrm>
            <a:off x="4006909" y="8699754"/>
            <a:ext cx="11811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141A1B"/>
              </a:buClr>
              <a:buSzPts val="1500"/>
              <a:buFont typeface="Open Sans"/>
              <a:buNone/>
            </a:pPr>
            <a:r>
              <a:rPr lang="ru-RU" sz="1500" b="0" i="0" u="none" strike="noStrike" cap="none" dirty="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Open Sans"/>
              </a:rPr>
              <a:t>Города</a:t>
            </a:r>
            <a:endParaRPr sz="15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117;p8" descr="preencoded.png">
            <a:extLst>
              <a:ext uri="{FF2B5EF4-FFF2-40B4-BE49-F238E27FC236}">
                <a16:creationId xmlns:a16="http://schemas.microsoft.com/office/drawing/2014/main" id="{31956B21-56EE-2DAB-2F54-579977F7A6B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804182" y="8890254"/>
            <a:ext cx="158115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133;p8">
            <a:extLst>
              <a:ext uri="{FF2B5EF4-FFF2-40B4-BE49-F238E27FC236}">
                <a16:creationId xmlns:a16="http://schemas.microsoft.com/office/drawing/2014/main" id="{8327A853-315D-E474-2F41-F775BDB3B3DD}"/>
              </a:ext>
            </a:extLst>
          </p:cNvPr>
          <p:cNvSpPr/>
          <p:nvPr/>
        </p:nvSpPr>
        <p:spPr>
          <a:xfrm>
            <a:off x="6032782" y="8966454"/>
            <a:ext cx="11811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141A1B"/>
              </a:buClr>
              <a:buSzPts val="1500"/>
              <a:buFont typeface="Open Sans"/>
              <a:buNone/>
            </a:pPr>
            <a:r>
              <a:rPr lang="ru-RU" sz="1500" b="0" i="0" u="none" strike="noStrike" cap="none" dirty="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Open Sans"/>
              </a:rPr>
              <a:t>Регионы</a:t>
            </a:r>
            <a:endParaRPr sz="15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117;p8" descr="preencoded.png">
            <a:extLst>
              <a:ext uri="{FF2B5EF4-FFF2-40B4-BE49-F238E27FC236}">
                <a16:creationId xmlns:a16="http://schemas.microsoft.com/office/drawing/2014/main" id="{E5C1621C-6708-5519-07D7-AC749CA6A649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873773" y="9177120"/>
            <a:ext cx="158115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133;p8">
            <a:extLst>
              <a:ext uri="{FF2B5EF4-FFF2-40B4-BE49-F238E27FC236}">
                <a16:creationId xmlns:a16="http://schemas.microsoft.com/office/drawing/2014/main" id="{17CCC925-7C13-C7B8-ED13-B6A17CD38641}"/>
              </a:ext>
            </a:extLst>
          </p:cNvPr>
          <p:cNvSpPr/>
          <p:nvPr/>
        </p:nvSpPr>
        <p:spPr>
          <a:xfrm>
            <a:off x="8102373" y="9253320"/>
            <a:ext cx="11811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141A1B"/>
              </a:buClr>
              <a:buSzPts val="1500"/>
              <a:buFont typeface="Open Sans"/>
              <a:buNone/>
            </a:pPr>
            <a:r>
              <a:rPr lang="ru-RU" sz="1500" b="0" i="0" u="none" strike="noStrike" cap="none" dirty="0" err="1">
                <a:solidFill>
                  <a:srgbClr val="141A1B"/>
                </a:solidFill>
                <a:latin typeface="Open Sans"/>
                <a:ea typeface="Open Sans"/>
                <a:cs typeface="Open Sans"/>
                <a:sym typeface="Open Sans"/>
              </a:rPr>
              <a:t>Фед</a:t>
            </a:r>
            <a:r>
              <a:rPr lang="ru-RU" sz="1500" dirty="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Open Sans"/>
              </a:rPr>
              <a:t>. округа</a:t>
            </a:r>
            <a:endParaRPr sz="15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Дуга 88">
            <a:extLst>
              <a:ext uri="{FF2B5EF4-FFF2-40B4-BE49-F238E27FC236}">
                <a16:creationId xmlns:a16="http://schemas.microsoft.com/office/drawing/2014/main" id="{B814D57A-BD07-4341-966F-C00DE6CC4A00}"/>
              </a:ext>
            </a:extLst>
          </p:cNvPr>
          <p:cNvSpPr/>
          <p:nvPr/>
        </p:nvSpPr>
        <p:spPr>
          <a:xfrm flipH="1">
            <a:off x="1676636" y="6487011"/>
            <a:ext cx="3953813" cy="1149340"/>
          </a:xfrm>
          <a:prstGeom prst="arc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Google Shape;133;p8">
            <a:extLst>
              <a:ext uri="{FF2B5EF4-FFF2-40B4-BE49-F238E27FC236}">
                <a16:creationId xmlns:a16="http://schemas.microsoft.com/office/drawing/2014/main" id="{E4D9AEAC-B501-0746-B9F0-0B0A5A7FB137}"/>
              </a:ext>
            </a:extLst>
          </p:cNvPr>
          <p:cNvSpPr/>
          <p:nvPr/>
        </p:nvSpPr>
        <p:spPr>
          <a:xfrm>
            <a:off x="1114663" y="7123361"/>
            <a:ext cx="11811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141A1B"/>
              </a:buClr>
              <a:buSzPts val="1500"/>
              <a:buFont typeface="Open Sans"/>
              <a:buNone/>
            </a:pPr>
            <a:r>
              <a:rPr lang="ru-RU" sz="1500" b="0" i="0" u="none" strike="noStrike" cap="none" dirty="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Open Sans"/>
              </a:rPr>
              <a:t>Чеки</a:t>
            </a:r>
            <a:endParaRPr sz="15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Дуга 90">
            <a:extLst>
              <a:ext uri="{FF2B5EF4-FFF2-40B4-BE49-F238E27FC236}">
                <a16:creationId xmlns:a16="http://schemas.microsoft.com/office/drawing/2014/main" id="{512A4CE3-01E3-A096-58A4-7BDA3333F50E}"/>
              </a:ext>
            </a:extLst>
          </p:cNvPr>
          <p:cNvSpPr/>
          <p:nvPr/>
        </p:nvSpPr>
        <p:spPr>
          <a:xfrm rot="1811798" flipH="1" flipV="1">
            <a:off x="1580830" y="7525609"/>
            <a:ext cx="1334125" cy="570026"/>
          </a:xfrm>
          <a:prstGeom prst="arc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2" name="Прямая со стрелкой 91">
            <a:extLst>
              <a:ext uri="{FF2B5EF4-FFF2-40B4-BE49-F238E27FC236}">
                <a16:creationId xmlns:a16="http://schemas.microsoft.com/office/drawing/2014/main" id="{955F62BB-BDEB-42FA-E28C-FA14D35E4792}"/>
              </a:ext>
            </a:extLst>
          </p:cNvPr>
          <p:cNvCxnSpPr>
            <a:cxnSpLocks/>
            <a:stCxn id="77" idx="3"/>
          </p:cNvCxnSpPr>
          <p:nvPr/>
        </p:nvCxnSpPr>
        <p:spPr>
          <a:xfrm>
            <a:off x="5229732" y="6487743"/>
            <a:ext cx="148613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Дуга 92">
            <a:extLst>
              <a:ext uri="{FF2B5EF4-FFF2-40B4-BE49-F238E27FC236}">
                <a16:creationId xmlns:a16="http://schemas.microsoft.com/office/drawing/2014/main" id="{7F926D65-7126-2BF3-EF0D-5B9BCEBC32E3}"/>
              </a:ext>
            </a:extLst>
          </p:cNvPr>
          <p:cNvSpPr/>
          <p:nvPr/>
        </p:nvSpPr>
        <p:spPr>
          <a:xfrm flipH="1" flipV="1">
            <a:off x="2541886" y="8233414"/>
            <a:ext cx="2463290" cy="598766"/>
          </a:xfrm>
          <a:prstGeom prst="arc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Дуга 93">
            <a:extLst>
              <a:ext uri="{FF2B5EF4-FFF2-40B4-BE49-F238E27FC236}">
                <a16:creationId xmlns:a16="http://schemas.microsoft.com/office/drawing/2014/main" id="{40E85719-D372-44EC-DEBE-1C2EE7D75C58}"/>
              </a:ext>
            </a:extLst>
          </p:cNvPr>
          <p:cNvSpPr/>
          <p:nvPr/>
        </p:nvSpPr>
        <p:spPr>
          <a:xfrm flipH="1" flipV="1">
            <a:off x="5228656" y="8882428"/>
            <a:ext cx="1125426" cy="217376"/>
          </a:xfrm>
          <a:prstGeom prst="arc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Дуга 94">
            <a:extLst>
              <a:ext uri="{FF2B5EF4-FFF2-40B4-BE49-F238E27FC236}">
                <a16:creationId xmlns:a16="http://schemas.microsoft.com/office/drawing/2014/main" id="{4C38CB1B-5534-1D88-B3D8-1647C140A579}"/>
              </a:ext>
            </a:extLst>
          </p:cNvPr>
          <p:cNvSpPr/>
          <p:nvPr/>
        </p:nvSpPr>
        <p:spPr>
          <a:xfrm flipH="1" flipV="1">
            <a:off x="7298248" y="9169294"/>
            <a:ext cx="1125426" cy="217376"/>
          </a:xfrm>
          <a:prstGeom prst="arc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6" name="Google Shape;120;p8" descr="preencoded.png">
            <a:extLst>
              <a:ext uri="{FF2B5EF4-FFF2-40B4-BE49-F238E27FC236}">
                <a16:creationId xmlns:a16="http://schemas.microsoft.com/office/drawing/2014/main" id="{FA9C8758-EFF4-502F-99B7-15293009EA5C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17664" y="7061681"/>
            <a:ext cx="1575098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Прямоугольник 96"/>
          <p:cNvSpPr/>
          <p:nvPr/>
        </p:nvSpPr>
        <p:spPr>
          <a:xfrm>
            <a:off x="12591199" y="5035026"/>
            <a:ext cx="1789098" cy="56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07933"/>
              </a:lnSpc>
              <a:buClr>
                <a:srgbClr val="1241D8"/>
              </a:buClr>
              <a:buSzPts val="3000"/>
              <a:buFont typeface="Raleway SemiBold"/>
              <a:buNone/>
            </a:pPr>
            <a:r>
              <a:rPr lang="ru-RU" dirty="0" smtClean="0">
                <a:solidFill>
                  <a:schemeClr val="bg1"/>
                </a:solidFill>
                <a:latin typeface="Raleway SemiBold"/>
                <a:ea typeface="Raleway SemiBold"/>
                <a:cs typeface="Raleway SemiBold"/>
                <a:sym typeface="Raleway"/>
              </a:rPr>
              <a:t>С использованием </a:t>
            </a:r>
            <a:r>
              <a:rPr lang="en-US" dirty="0">
                <a:solidFill>
                  <a:schemeClr val="bg1"/>
                </a:solidFill>
                <a:latin typeface="Raleway SemiBold"/>
                <a:ea typeface="Raleway SemiBold"/>
                <a:cs typeface="Raleway SemiBold"/>
                <a:sym typeface="Raleway"/>
              </a:rPr>
              <a:t>ROLAP-</a:t>
            </a:r>
            <a:r>
              <a:rPr lang="ru-RU" dirty="0">
                <a:solidFill>
                  <a:schemeClr val="bg1"/>
                </a:solidFill>
                <a:latin typeface="Raleway SemiBold"/>
                <a:ea typeface="Raleway SemiBold"/>
                <a:cs typeface="Raleway SemiBold"/>
                <a:sym typeface="Raleway"/>
              </a:rPr>
              <a:t>кубов</a:t>
            </a:r>
            <a:endParaRPr lang="ru-RU" dirty="0">
              <a:solidFill>
                <a:schemeClr val="bg1"/>
              </a:solidFill>
              <a:latin typeface="Raleway SemiBold"/>
              <a:ea typeface="Raleway SemiBold"/>
              <a:cs typeface="Raleway SemiBold"/>
              <a:sym typeface="Calibri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15764699" y="5035026"/>
            <a:ext cx="1789098" cy="56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07933"/>
              </a:lnSpc>
              <a:buClr>
                <a:srgbClr val="1241D8"/>
              </a:buClr>
              <a:buSzPts val="3000"/>
              <a:buFont typeface="Raleway SemiBold"/>
              <a:buNone/>
            </a:pPr>
            <a:r>
              <a:rPr lang="ru-RU" dirty="0" smtClean="0">
                <a:solidFill>
                  <a:schemeClr val="bg1"/>
                </a:solidFill>
                <a:latin typeface="Raleway SemiBold"/>
                <a:ea typeface="Raleway SemiBold"/>
                <a:cs typeface="Raleway SemiBold"/>
                <a:sym typeface="Raleway"/>
              </a:rPr>
              <a:t>Таймаут </a:t>
            </a:r>
            <a:r>
              <a:rPr lang="ru-RU" dirty="0">
                <a:solidFill>
                  <a:schemeClr val="bg1"/>
                </a:solidFill>
                <a:latin typeface="Raleway SemiBold"/>
                <a:ea typeface="Raleway SemiBold"/>
                <a:cs typeface="Raleway SemiBold"/>
                <a:sym typeface="Raleway"/>
              </a:rPr>
              <a:t>после 3 минут ожидания</a:t>
            </a:r>
            <a:endParaRPr lang="ru-RU" dirty="0">
              <a:solidFill>
                <a:schemeClr val="bg1"/>
              </a:solidFill>
              <a:latin typeface="Raleway SemiBold"/>
              <a:ea typeface="Raleway SemiBold"/>
              <a:cs typeface="Raleway SemiBold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9048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7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68600" y="828675"/>
            <a:ext cx="18669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7"/>
          <p:cNvSpPr/>
          <p:nvPr/>
        </p:nvSpPr>
        <p:spPr>
          <a:xfrm>
            <a:off x="952499" y="600075"/>
            <a:ext cx="14100981" cy="97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7950"/>
              </a:lnSpc>
              <a:spcBef>
                <a:spcPts val="0"/>
              </a:spcBef>
              <a:spcAft>
                <a:spcPts val="0"/>
              </a:spcAft>
              <a:buClr>
                <a:srgbClr val="1241D8"/>
              </a:buClr>
              <a:buSzPts val="6000"/>
              <a:buFont typeface="Raleway"/>
              <a:buNone/>
            </a:pPr>
            <a:r>
              <a:rPr lang="ru-RU" sz="6000" b="1" dirty="0" smtClean="0">
                <a:solidFill>
                  <a:srgbClr val="1241D8"/>
                </a:solidFill>
                <a:latin typeface="Raleway"/>
                <a:ea typeface="Calibri"/>
                <a:cs typeface="Calibri"/>
                <a:sym typeface="Raleway"/>
              </a:rPr>
              <a:t>Подключение </a:t>
            </a:r>
            <a:r>
              <a:rPr lang="ru-RU" sz="6000" b="1" dirty="0">
                <a:solidFill>
                  <a:srgbClr val="1241D8"/>
                </a:solidFill>
                <a:latin typeface="Raleway"/>
                <a:ea typeface="Calibri"/>
                <a:cs typeface="Calibri"/>
                <a:sym typeface="Raleway"/>
              </a:rPr>
              <a:t>к данным. </a:t>
            </a:r>
            <a:endParaRPr lang="ru-RU" sz="6000" b="1" dirty="0" smtClean="0">
              <a:solidFill>
                <a:srgbClr val="1241D8"/>
              </a:solidFill>
              <a:latin typeface="Raleway"/>
              <a:ea typeface="Calibri"/>
              <a:cs typeface="Calibri"/>
              <a:sym typeface="Raleway"/>
            </a:endParaRPr>
          </a:p>
          <a:p>
            <a:pPr marL="0" marR="0" lvl="0" indent="0" algn="l" rtl="0">
              <a:lnSpc>
                <a:spcPct val="107950"/>
              </a:lnSpc>
              <a:spcBef>
                <a:spcPts val="0"/>
              </a:spcBef>
              <a:spcAft>
                <a:spcPts val="0"/>
              </a:spcAft>
              <a:buClr>
                <a:srgbClr val="1241D8"/>
              </a:buClr>
              <a:buSzPts val="6000"/>
              <a:buFont typeface="Raleway"/>
              <a:buNone/>
            </a:pPr>
            <a:r>
              <a:rPr lang="ru-RU" sz="6000" b="1" dirty="0" smtClean="0">
                <a:solidFill>
                  <a:srgbClr val="1241D8"/>
                </a:solidFill>
                <a:latin typeface="Raleway"/>
                <a:ea typeface="Calibri"/>
                <a:cs typeface="Calibri"/>
                <a:sym typeface="Raleway"/>
              </a:rPr>
              <a:t>Сложный</a:t>
            </a:r>
            <a:endParaRPr lang="ru-RU" sz="6000" b="1" dirty="0">
              <a:solidFill>
                <a:srgbClr val="1241D8"/>
              </a:solidFill>
              <a:latin typeface="Raleway"/>
              <a:ea typeface="Calibri"/>
              <a:cs typeface="Calibri"/>
              <a:sym typeface="Raleway"/>
            </a:endParaRPr>
          </a:p>
        </p:txBody>
      </p:sp>
      <p:pic>
        <p:nvPicPr>
          <p:cNvPr id="14" name="Google Shape;87;p6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2499" y="3896835"/>
            <a:ext cx="4844796" cy="2595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87;p6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25539" y="3896835"/>
            <a:ext cx="4844796" cy="2595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87;p6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98579" y="3896835"/>
            <a:ext cx="4844796" cy="259540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952499" y="2743234"/>
            <a:ext cx="9144000" cy="88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10500"/>
              </a:lnSpc>
              <a:buClr>
                <a:srgbClr val="141A1B"/>
              </a:buClr>
              <a:buSzPts val="2400"/>
              <a:buFont typeface="Raleway"/>
              <a:buNone/>
            </a:pPr>
            <a:r>
              <a:rPr lang="ru-RU" sz="2400" b="1" dirty="0">
                <a:solidFill>
                  <a:srgbClr val="141A1B"/>
                </a:solidFill>
                <a:latin typeface="Raleway"/>
                <a:ea typeface="Raleway"/>
                <a:cs typeface="Raleway"/>
                <a:sym typeface="Raleway SemiBold"/>
              </a:rPr>
              <a:t>В Форсайте существует 3 варианта формирования логической многомерной модели данных для OLAP-куба</a:t>
            </a:r>
            <a:endParaRPr lang="ru-RU" sz="2400" b="1" dirty="0">
              <a:solidFill>
                <a:srgbClr val="141A1B"/>
              </a:solidFill>
              <a:latin typeface="Raleway"/>
              <a:ea typeface="Raleway"/>
              <a:cs typeface="Raleway"/>
              <a:sym typeface="Calibri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52499" y="4129477"/>
            <a:ext cx="4844795" cy="1488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933"/>
              </a:lnSpc>
              <a:buClr>
                <a:srgbClr val="1241D8"/>
              </a:buClr>
              <a:buSzPts val="3000"/>
            </a:pPr>
            <a:r>
              <a:rPr lang="ru-RU" sz="2800" dirty="0">
                <a:solidFill>
                  <a:srgbClr val="1241D8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Объединение всех источников в широкую витрину (</a:t>
            </a:r>
            <a:r>
              <a:rPr lang="ru-RU" sz="2800" dirty="0" err="1">
                <a:solidFill>
                  <a:srgbClr val="1241D8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universe</a:t>
            </a:r>
            <a:r>
              <a:rPr lang="ru-RU" sz="2800" dirty="0">
                <a:solidFill>
                  <a:srgbClr val="1241D8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)</a:t>
            </a:r>
            <a:endParaRPr lang="ru-RU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25538" y="4129477"/>
            <a:ext cx="4844795" cy="1488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933"/>
              </a:lnSpc>
              <a:buClr>
                <a:srgbClr val="1241D8"/>
              </a:buClr>
              <a:buSzPts val="3000"/>
            </a:pPr>
            <a:r>
              <a:rPr lang="ru-RU" sz="2800" dirty="0">
                <a:solidFill>
                  <a:srgbClr val="1241D8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Генерация </a:t>
            </a:r>
            <a:r>
              <a:rPr lang="ru-RU" sz="2800" dirty="0" err="1">
                <a:solidFill>
                  <a:srgbClr val="1241D8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метаописания</a:t>
            </a:r>
            <a:r>
              <a:rPr lang="ru-RU" sz="2800" dirty="0">
                <a:solidFill>
                  <a:srgbClr val="1241D8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 из единого источника (мастер импорта)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1557254" y="4129477"/>
            <a:ext cx="4844795" cy="19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933"/>
              </a:lnSpc>
              <a:buClr>
                <a:srgbClr val="1241D8"/>
              </a:buClr>
              <a:buSzPts val="3000"/>
            </a:pPr>
            <a:r>
              <a:rPr lang="ru-RU" sz="2800" dirty="0">
                <a:solidFill>
                  <a:srgbClr val="1241D8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Настройка измерений и кубов по отдельности с помощью системы мастеров</a:t>
            </a:r>
          </a:p>
        </p:txBody>
      </p:sp>
      <p:sp>
        <p:nvSpPr>
          <p:cNvPr id="24" name="Google Shape;287;p13">
            <a:extLst>
              <a:ext uri="{FF2B5EF4-FFF2-40B4-BE49-F238E27FC236}">
                <a16:creationId xmlns:a16="http://schemas.microsoft.com/office/drawing/2014/main" id="{17E1BE5B-A7E0-8C75-F5CE-F5893280727C}"/>
              </a:ext>
            </a:extLst>
          </p:cNvPr>
          <p:cNvSpPr/>
          <p:nvPr/>
        </p:nvSpPr>
        <p:spPr>
          <a:xfrm>
            <a:off x="952499" y="6657505"/>
            <a:ext cx="4704590" cy="2808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14300" marR="0"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ru-RU" sz="2400" b="1" i="0" u="none" strike="noStrike" cap="none" dirty="0">
                <a:solidFill>
                  <a:srgbClr val="1241D8"/>
                </a:solidFill>
                <a:latin typeface="Calibri"/>
                <a:ea typeface="Calibri"/>
                <a:cs typeface="Calibri"/>
                <a:sym typeface="Calibri"/>
              </a:rPr>
              <a:t>Плюсы: </a:t>
            </a:r>
            <a:r>
              <a:rPr lang="ru-RU" sz="240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Быстрое создание модели данных</a:t>
            </a:r>
          </a:p>
          <a:p>
            <a:pPr marL="114300" marR="0"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</a:pPr>
            <a:endParaRPr lang="ru-RU" sz="240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0"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</a:pPr>
            <a:endParaRPr lang="ru-RU" sz="24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0"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ru-RU" sz="2400" b="1" i="0" u="none" strike="noStrike" cap="none" dirty="0">
                <a:solidFill>
                  <a:srgbClr val="FF4178"/>
                </a:solidFill>
                <a:latin typeface="Calibri"/>
                <a:ea typeface="Calibri"/>
                <a:cs typeface="Calibri"/>
                <a:sym typeface="Calibri"/>
              </a:rPr>
              <a:t>Минусы: </a:t>
            </a:r>
            <a:r>
              <a:rPr lang="ru-RU" sz="240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Всегда объединение всех источников в единую витрину (не всегда такое возможно)</a:t>
            </a:r>
          </a:p>
        </p:txBody>
      </p:sp>
      <p:sp>
        <p:nvSpPr>
          <p:cNvPr id="25" name="Google Shape;287;p13">
            <a:extLst>
              <a:ext uri="{FF2B5EF4-FFF2-40B4-BE49-F238E27FC236}">
                <a16:creationId xmlns:a16="http://schemas.microsoft.com/office/drawing/2014/main" id="{8C6B107C-E993-E017-7DF9-44AE3CAAC0B6}"/>
              </a:ext>
            </a:extLst>
          </p:cNvPr>
          <p:cNvSpPr/>
          <p:nvPr/>
        </p:nvSpPr>
        <p:spPr>
          <a:xfrm>
            <a:off x="6225538" y="6657505"/>
            <a:ext cx="4844795" cy="3341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14300" marR="0"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ru-RU" sz="2400" b="1" i="0" u="none" strike="noStrike" cap="none" dirty="0">
                <a:solidFill>
                  <a:srgbClr val="1241D8"/>
                </a:solidFill>
                <a:latin typeface="Calibri"/>
                <a:ea typeface="Calibri"/>
                <a:cs typeface="Calibri"/>
                <a:sym typeface="Calibri"/>
              </a:rPr>
              <a:t>Плюсы: </a:t>
            </a:r>
            <a:r>
              <a:rPr lang="ru-RU" sz="240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Простое создание независимых </a:t>
            </a:r>
            <a:r>
              <a:rPr lang="ru-RU" sz="2400" i="0" u="none" strike="noStrike" cap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метаобъектов</a:t>
            </a:r>
            <a:r>
              <a:rPr lang="ru-RU" sz="240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из одного источника</a:t>
            </a:r>
          </a:p>
          <a:p>
            <a:pPr marL="114300" marR="0"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</a:pPr>
            <a:endParaRPr lang="ru-RU" sz="24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0"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ru-RU" sz="2400" b="1" i="0" u="none" strike="noStrike" cap="none" dirty="0">
                <a:solidFill>
                  <a:srgbClr val="FF4178"/>
                </a:solidFill>
                <a:latin typeface="Calibri"/>
                <a:ea typeface="Calibri"/>
                <a:cs typeface="Calibri"/>
                <a:sym typeface="Calibri"/>
              </a:rPr>
              <a:t>Минусы: </a:t>
            </a:r>
            <a:r>
              <a:rPr lang="ru-RU" sz="240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В случае изменения источника </a:t>
            </a:r>
            <a:r>
              <a:rPr lang="ru-RU" sz="2400" i="0" u="none" strike="noStrike" cap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метаописание</a:t>
            </a:r>
            <a:r>
              <a:rPr lang="ru-RU" sz="240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нужно обновлять</a:t>
            </a:r>
          </a:p>
        </p:txBody>
      </p:sp>
      <p:sp>
        <p:nvSpPr>
          <p:cNvPr id="26" name="Google Shape;287;p13">
            <a:extLst>
              <a:ext uri="{FF2B5EF4-FFF2-40B4-BE49-F238E27FC236}">
                <a16:creationId xmlns:a16="http://schemas.microsoft.com/office/drawing/2014/main" id="{DAB6ACBC-FE1B-E19B-2F40-E2700FA09E17}"/>
              </a:ext>
            </a:extLst>
          </p:cNvPr>
          <p:cNvSpPr/>
          <p:nvPr/>
        </p:nvSpPr>
        <p:spPr>
          <a:xfrm>
            <a:off x="11498580" y="6657504"/>
            <a:ext cx="4844796" cy="3341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14300" marR="0"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ru-RU" sz="2400" b="1" i="0" u="none" strike="noStrike" cap="none" dirty="0">
                <a:solidFill>
                  <a:srgbClr val="1241D8"/>
                </a:solidFill>
                <a:latin typeface="Calibri"/>
                <a:ea typeface="Calibri"/>
                <a:cs typeface="Calibri"/>
                <a:sym typeface="Calibri"/>
              </a:rPr>
              <a:t>Плюсы: </a:t>
            </a:r>
            <a:r>
              <a:rPr lang="ru-RU" sz="240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Гибкость получения данных из разных источников, в том числе в 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online</a:t>
            </a:r>
            <a:r>
              <a:rPr lang="ru-RU" sz="240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режиме</a:t>
            </a:r>
          </a:p>
          <a:p>
            <a:pPr marL="114300" marR="0"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</a:pPr>
            <a:endParaRPr lang="ru-RU" sz="24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0"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ru-RU" sz="2400" b="1" i="0" u="none" strike="noStrike" cap="none" dirty="0">
                <a:solidFill>
                  <a:srgbClr val="FF4178"/>
                </a:solidFill>
                <a:latin typeface="Calibri"/>
                <a:ea typeface="Calibri"/>
                <a:cs typeface="Calibri"/>
                <a:sym typeface="Calibri"/>
              </a:rPr>
              <a:t>Минусы: </a:t>
            </a:r>
            <a:r>
              <a:rPr lang="ru-RU" sz="240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Создание каждого </a:t>
            </a:r>
            <a:r>
              <a:rPr lang="ru-RU" sz="2400" i="0" u="none" strike="noStrike" cap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метаобъекта</a:t>
            </a:r>
            <a:r>
              <a:rPr lang="ru-RU" sz="240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в ручном режиме</a:t>
            </a:r>
          </a:p>
        </p:txBody>
      </p:sp>
    </p:spTree>
    <p:extLst>
      <p:ext uri="{BB962C8B-B14F-4D97-AF65-F5344CB8AC3E}">
        <p14:creationId xmlns:p14="http://schemas.microsoft.com/office/powerpoint/2010/main" val="2062832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7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68600" y="828675"/>
            <a:ext cx="18669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7"/>
          <p:cNvSpPr/>
          <p:nvPr/>
        </p:nvSpPr>
        <p:spPr>
          <a:xfrm>
            <a:off x="952499" y="600075"/>
            <a:ext cx="14100981" cy="97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7950"/>
              </a:lnSpc>
              <a:spcBef>
                <a:spcPts val="0"/>
              </a:spcBef>
              <a:spcAft>
                <a:spcPts val="0"/>
              </a:spcAft>
              <a:buClr>
                <a:srgbClr val="1241D8"/>
              </a:buClr>
              <a:buSzPts val="6000"/>
              <a:buFont typeface="Raleway"/>
              <a:buNone/>
            </a:pPr>
            <a:r>
              <a:rPr lang="ru-RU" sz="6000" b="1" dirty="0" smtClean="0">
                <a:solidFill>
                  <a:srgbClr val="1241D8"/>
                </a:solidFill>
                <a:latin typeface="Raleway"/>
                <a:ea typeface="Calibri"/>
                <a:cs typeface="Calibri"/>
                <a:sym typeface="Raleway"/>
              </a:rPr>
              <a:t>Формирование </a:t>
            </a:r>
            <a:r>
              <a:rPr lang="ru-RU" sz="6000" b="1" dirty="0">
                <a:solidFill>
                  <a:srgbClr val="1241D8"/>
                </a:solidFill>
                <a:latin typeface="Raleway"/>
                <a:ea typeface="Calibri"/>
                <a:cs typeface="Calibri"/>
                <a:sym typeface="Raleway"/>
              </a:rPr>
              <a:t>выборки (</a:t>
            </a:r>
            <a:r>
              <a:rPr lang="ru-RU" sz="6000" b="1" dirty="0" err="1">
                <a:solidFill>
                  <a:srgbClr val="1241D8"/>
                </a:solidFill>
                <a:latin typeface="Raleway"/>
                <a:ea typeface="Calibri"/>
                <a:cs typeface="Calibri"/>
                <a:sym typeface="Raleway"/>
              </a:rPr>
              <a:t>ad-hoc</a:t>
            </a:r>
            <a:r>
              <a:rPr lang="ru-RU" sz="6000" b="1" dirty="0">
                <a:solidFill>
                  <a:srgbClr val="1241D8"/>
                </a:solidFill>
                <a:latin typeface="Raleway"/>
                <a:ea typeface="Calibri"/>
                <a:cs typeface="Calibri"/>
                <a:sym typeface="Raleway"/>
              </a:rPr>
              <a:t>)</a:t>
            </a:r>
          </a:p>
          <a:p>
            <a:pPr marL="0" marR="0" lvl="0" indent="0" algn="l" rtl="0">
              <a:lnSpc>
                <a:spcPct val="107950"/>
              </a:lnSpc>
              <a:spcBef>
                <a:spcPts val="0"/>
              </a:spcBef>
              <a:spcAft>
                <a:spcPts val="0"/>
              </a:spcAft>
              <a:buClr>
                <a:srgbClr val="1241D8"/>
              </a:buClr>
              <a:buSzPts val="6000"/>
              <a:buFont typeface="Raleway"/>
              <a:buNone/>
            </a:pPr>
            <a:r>
              <a:rPr lang="en-US" sz="6000" b="1" dirty="0">
                <a:solidFill>
                  <a:srgbClr val="1241D8"/>
                </a:solidFill>
                <a:latin typeface="Raleway"/>
                <a:ea typeface="Calibri"/>
                <a:cs typeface="Calibri"/>
                <a:sym typeface="Raleway"/>
              </a:rPr>
              <a:t/>
            </a:r>
            <a:br>
              <a:rPr lang="en-US" sz="6000" b="1" dirty="0">
                <a:solidFill>
                  <a:srgbClr val="1241D8"/>
                </a:solidFill>
                <a:latin typeface="Raleway"/>
                <a:ea typeface="Calibri"/>
                <a:cs typeface="Calibri"/>
                <a:sym typeface="Raleway"/>
              </a:rPr>
            </a:br>
            <a:r>
              <a:rPr lang="ru-RU" sz="6000" b="1" dirty="0">
                <a:solidFill>
                  <a:srgbClr val="1241D8"/>
                </a:solidFill>
                <a:latin typeface="Raleway"/>
                <a:ea typeface="Calibri"/>
                <a:cs typeface="Calibri"/>
                <a:sym typeface="Raleway"/>
              </a:rPr>
              <a:t> </a:t>
            </a:r>
          </a:p>
        </p:txBody>
      </p:sp>
      <p:sp>
        <p:nvSpPr>
          <p:cNvPr id="2" name="Google Shape;185;p9">
            <a:extLst>
              <a:ext uri="{FF2B5EF4-FFF2-40B4-BE49-F238E27FC236}">
                <a16:creationId xmlns:a16="http://schemas.microsoft.com/office/drawing/2014/main" id="{A0370185-7B48-8695-89D8-4EFBC3241F3C}"/>
              </a:ext>
            </a:extLst>
          </p:cNvPr>
          <p:cNvSpPr/>
          <p:nvPr/>
        </p:nvSpPr>
        <p:spPr>
          <a:xfrm>
            <a:off x="959756" y="1910207"/>
            <a:ext cx="15042677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10500"/>
              </a:lnSpc>
              <a:buClr>
                <a:srgbClr val="141A1B"/>
              </a:buClr>
              <a:buSzPts val="2400"/>
              <a:buFont typeface="Raleway"/>
              <a:buNone/>
            </a:pPr>
            <a:r>
              <a:rPr lang="ru-RU" sz="2400" b="1" dirty="0">
                <a:solidFill>
                  <a:srgbClr val="141A1B"/>
                </a:solidFill>
                <a:latin typeface="Raleway"/>
                <a:ea typeface="Raleway"/>
                <a:cs typeface="Raleway"/>
                <a:sym typeface="Raleway SemiBold"/>
              </a:rPr>
              <a:t>Содержание теста: сопоставить интерфейс работы с многомерными </a:t>
            </a:r>
            <a:r>
              <a:rPr lang="en-US" sz="2400" b="1" dirty="0">
                <a:solidFill>
                  <a:srgbClr val="141A1B"/>
                </a:solidFill>
                <a:latin typeface="Raleway"/>
                <a:ea typeface="Raleway"/>
                <a:cs typeface="Raleway"/>
                <a:sym typeface="Raleway SemiBold"/>
              </a:rPr>
              <a:t>BI</a:t>
            </a:r>
            <a:r>
              <a:rPr lang="ru-RU" sz="2400" b="1" dirty="0">
                <a:solidFill>
                  <a:srgbClr val="141A1B"/>
                </a:solidFill>
                <a:latin typeface="Raleway"/>
                <a:ea typeface="Raleway"/>
                <a:cs typeface="Raleway"/>
                <a:sym typeface="Raleway SemiBold"/>
              </a:rPr>
              <a:t>-кубами в Форсайте и </a:t>
            </a:r>
            <a:r>
              <a:rPr lang="en-US" sz="2400" b="1" dirty="0" err="1">
                <a:solidFill>
                  <a:srgbClr val="141A1B"/>
                </a:solidFill>
                <a:latin typeface="Raleway"/>
                <a:ea typeface="Raleway"/>
                <a:cs typeface="Raleway"/>
                <a:sym typeface="Raleway SemiBold"/>
              </a:rPr>
              <a:t>FineBI</a:t>
            </a:r>
            <a:endParaRPr sz="2400" b="1" dirty="0">
              <a:solidFill>
                <a:srgbClr val="141A1B"/>
              </a:solidFill>
              <a:latin typeface="Raleway"/>
              <a:ea typeface="Raleway"/>
              <a:cs typeface="Raleway"/>
              <a:sym typeface="Calibri"/>
            </a:endParaRPr>
          </a:p>
        </p:txBody>
      </p:sp>
      <p:sp>
        <p:nvSpPr>
          <p:cNvPr id="8" name="Google Shape;185;p9">
            <a:extLst>
              <a:ext uri="{FF2B5EF4-FFF2-40B4-BE49-F238E27FC236}">
                <a16:creationId xmlns:a16="http://schemas.microsoft.com/office/drawing/2014/main" id="{7916A502-1945-BA3B-CD1A-2CA86BAB949A}"/>
              </a:ext>
            </a:extLst>
          </p:cNvPr>
          <p:cNvSpPr/>
          <p:nvPr/>
        </p:nvSpPr>
        <p:spPr>
          <a:xfrm>
            <a:off x="952499" y="9206876"/>
            <a:ext cx="15042677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10500"/>
              </a:lnSpc>
              <a:buClr>
                <a:srgbClr val="141A1B"/>
              </a:buClr>
              <a:buSzPts val="2400"/>
              <a:buFont typeface="Raleway"/>
              <a:buNone/>
            </a:pPr>
            <a:r>
              <a:rPr lang="ru-RU" sz="2400" b="1" dirty="0">
                <a:solidFill>
                  <a:srgbClr val="141A1B"/>
                </a:solidFill>
                <a:latin typeface="Raleway"/>
                <a:ea typeface="Raleway"/>
                <a:cs typeface="Raleway"/>
                <a:sym typeface="Raleway SemiBold"/>
              </a:rPr>
              <a:t>Выводы: Интерфейсы и логика работы пользователя очень похожи, а местами идентичны </a:t>
            </a:r>
            <a:endParaRPr sz="2400" b="1" dirty="0">
              <a:solidFill>
                <a:srgbClr val="141A1B"/>
              </a:solidFill>
              <a:latin typeface="Raleway"/>
              <a:ea typeface="Raleway"/>
              <a:cs typeface="Raleway"/>
              <a:sym typeface="Calibri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AD7410-CDF5-7CD2-8E2D-6EFF478D7C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756" y="3684639"/>
            <a:ext cx="9237642" cy="511923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051862C-DA61-3654-F019-B36A9BA90D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8709" y="3684639"/>
            <a:ext cx="6932635" cy="511923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1" name="Picture 10" descr="Picture backgroun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8709" y="2678959"/>
            <a:ext cx="1951113" cy="82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oogle Shape;99;p7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499" y="2900637"/>
            <a:ext cx="1866900" cy="381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0282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D5A795314C39B4AB3473C79DB73360A" ma:contentTypeVersion="9" ma:contentTypeDescription="Создание документа." ma:contentTypeScope="" ma:versionID="b615e199ad8af4aaa48d0a904e6f76e3">
  <xsd:schema xmlns:xsd="http://www.w3.org/2001/XMLSchema" xmlns:xs="http://www.w3.org/2001/XMLSchema" xmlns:p="http://schemas.microsoft.com/office/2006/metadata/properties" xmlns:ns2="d188fa63-99ee-4eed-b97c-158f20f8a2fc" xmlns:ns3="c5e27034-ba04-471f-9ffb-7dddbd796e96" targetNamespace="http://schemas.microsoft.com/office/2006/metadata/properties" ma:root="true" ma:fieldsID="0804b2e25a281ee8f6479d8c8bf1e3be" ns2:_="" ns3:_="">
    <xsd:import namespace="d188fa63-99ee-4eed-b97c-158f20f8a2fc"/>
    <xsd:import namespace="c5e27034-ba04-471f-9ffb-7dddbd796e96"/>
    <xsd:element name="properties">
      <xsd:complexType>
        <xsd:sequence>
          <xsd:element name="documentManagement">
            <xsd:complexType>
              <xsd:all>
                <xsd:element ref="ns2:_x041f__x0440__x043e__x0434__x0443__x043a__x0442_" minOccurs="0"/>
                <xsd:element ref="ns2:_x0424__x0443__x043d__x043a__x0446__x0438__x043e__x043d__x0430__x043b_" minOccurs="0"/>
                <xsd:element ref="ns2:_x041e__x0442__x0440__x0430__x0441__x043b__x044c_" minOccurs="0"/>
                <xsd:element ref="ns2:_x0412__x0438__x0434__x0020__x043c__x0430__x0442__x0435__x0440__x0438__x0430__x043b__x0430_" minOccurs="0"/>
                <xsd:element ref="ns3:SharedWithUsers" minOccurs="0"/>
                <xsd:element ref="ns2:_x041a__x043e__x043d__x0444__x0438__x0434__x0435__x043d__x0446__x0438__x0430__x043b__x044c__x043d__x043e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88fa63-99ee-4eed-b97c-158f20f8a2fc" elementFormDefault="qualified">
    <xsd:import namespace="http://schemas.microsoft.com/office/2006/documentManagement/types"/>
    <xsd:import namespace="http://schemas.microsoft.com/office/infopath/2007/PartnerControls"/>
    <xsd:element name="_x041f__x0440__x043e__x0434__x0443__x043a__x0442_" ma:index="2" nillable="true" ma:displayName="Продукт" ma:list="{bf5ca1d9-3c23-4166-96fd-6f5346bcc220}" ma:internalName="_x041f__x0440__x043e__x0434__x0443__x043a__x0442_" ma:readOnly="false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x0424__x0443__x043d__x043a__x0446__x0438__x043e__x043d__x0430__x043b_" ma:index="3" nillable="true" ma:displayName="Функционал" ma:list="{c25b5083-956d-43aa-95c0-abee24f14257}" ma:internalName="_x0424__x0443__x043d__x043a__x0446__x0438__x043e__x043d__x0430__x043b_" ma:readOnly="false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x041e__x0442__x0440__x0430__x0441__x043b__x044c_" ma:index="4" nillable="true" ma:displayName="Отрасль" ma:list="{f169d87e-e563-461d-b1ec-86df167066bc}" ma:internalName="_x041e__x0442__x0440__x0430__x0441__x043b__x044c_" ma:readOnly="false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x0412__x0438__x0434__x0020__x043c__x0430__x0442__x0435__x0440__x0438__x0430__x043b__x0430_" ma:index="5" nillable="true" ma:displayName="Вид материала" ma:list="{685331e0-52eb-45de-92d6-5f34a7bdbda1}" ma:internalName="_x0412__x0438__x0434__x0020__x043c__x0430__x0442__x0435__x0440__x0438__x0430__x043b__x0430_" ma:showField="Title">
      <xsd:simpleType>
        <xsd:restriction base="dms:Lookup"/>
      </xsd:simpleType>
    </xsd:element>
    <xsd:element name="_x041a__x043e__x043d__x0444__x0438__x0434__x0435__x043d__x0446__x0438__x0430__x043b__x044c__x043d__x043e_" ma:index="13" nillable="true" ma:displayName="Конфиденциально" ma:default="0" ma:internalName="_x041a__x043e__x043d__x0444__x0438__x0434__x0435__x043d__x0446__x0438__x0430__x043b__x044c__x043d__x043e_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27034-ba04-471f-9ffb-7dddbd796e9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Тип контента"/>
        <xsd:element ref="dc:title" minOccurs="0" maxOccurs="1" ma:index="1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41a__x043e__x043d__x0444__x0438__x0434__x0435__x043d__x0446__x0438__x0430__x043b__x044c__x043d__x043e_ xmlns="d188fa63-99ee-4eed-b97c-158f20f8a2fc">false</_x041a__x043e__x043d__x0444__x0438__x0434__x0435__x043d__x0446__x0438__x0430__x043b__x044c__x043d__x043e_>
    <_x0412__x0438__x0434__x0020__x043c__x0430__x0442__x0435__x0440__x0438__x0430__x043b__x0430_ xmlns="d188fa63-99ee-4eed-b97c-158f20f8a2fc" xsi:nil="true"/>
    <_x0424__x0443__x043d__x043a__x0446__x0438__x043e__x043d__x0430__x043b_ xmlns="d188fa63-99ee-4eed-b97c-158f20f8a2fc"/>
    <_x041e__x0442__x0440__x0430__x0441__x043b__x044c_ xmlns="d188fa63-99ee-4eed-b97c-158f20f8a2fc"/>
    <_x041f__x0440__x043e__x0434__x0443__x043a__x0442_ xmlns="d188fa63-99ee-4eed-b97c-158f20f8a2fc"/>
  </documentManagement>
</p:properties>
</file>

<file path=customXml/itemProps1.xml><?xml version="1.0" encoding="utf-8"?>
<ds:datastoreItem xmlns:ds="http://schemas.openxmlformats.org/officeDocument/2006/customXml" ds:itemID="{B5EC610D-709E-4879-BAAA-D15CBDAB1119}"/>
</file>

<file path=customXml/itemProps2.xml><?xml version="1.0" encoding="utf-8"?>
<ds:datastoreItem xmlns:ds="http://schemas.openxmlformats.org/officeDocument/2006/customXml" ds:itemID="{B6040145-F4A5-4286-A28E-5587155836F3}"/>
</file>

<file path=customXml/itemProps3.xml><?xml version="1.0" encoding="utf-8"?>
<ds:datastoreItem xmlns:ds="http://schemas.openxmlformats.org/officeDocument/2006/customXml" ds:itemID="{53B2CEAB-4175-4768-B441-8085ACC96749}"/>
</file>

<file path=docProps/app.xml><?xml version="1.0" encoding="utf-8"?>
<Properties xmlns="http://schemas.openxmlformats.org/officeDocument/2006/extended-properties" xmlns:vt="http://schemas.openxmlformats.org/officeDocument/2006/docPropsVTypes">
  <TotalTime>17052</TotalTime>
  <Words>766</Words>
  <Application>Microsoft Office PowerPoint</Application>
  <PresentationFormat>Произвольный</PresentationFormat>
  <Paragraphs>188</Paragraphs>
  <Slides>15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Raleway ExtraBold</vt:lpstr>
      <vt:lpstr>Wingdings</vt:lpstr>
      <vt:lpstr>Arial</vt:lpstr>
      <vt:lpstr>Calibri</vt:lpstr>
      <vt:lpstr>Raleway</vt:lpstr>
      <vt:lpstr>Raleway SemiBold</vt:lpstr>
      <vt:lpstr>Open Sans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PptxGenJS</dc:creator>
  <cp:lastModifiedBy>Пивоварова Ксения Андреевна</cp:lastModifiedBy>
  <cp:revision>99</cp:revision>
  <dcterms:created xsi:type="dcterms:W3CDTF">2024-09-05T09:49:16Z</dcterms:created>
  <dcterms:modified xsi:type="dcterms:W3CDTF">2024-09-25T15:10:40Z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0x0101003D5A795314C39B4AB3473C79DB73360A</vt:lpwstr>
  </property>
</Properties>
</file>